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6" r:id="rId18"/>
    <p:sldId id="258" r:id="rId19"/>
    <p:sldId id="259" r:id="rId20"/>
    <p:sldId id="277" r:id="rId21"/>
    <p:sldId id="278" r:id="rId22"/>
    <p:sldId id="279" r:id="rId23"/>
    <p:sldId id="280" r:id="rId24"/>
    <p:sldId id="281" r:id="rId25"/>
    <p:sldId id="282" r:id="rId26"/>
    <p:sldId id="286" r:id="rId27"/>
    <p:sldId id="287" r:id="rId28"/>
    <p:sldId id="288" r:id="rId29"/>
    <p:sldId id="289" r:id="rId30"/>
    <p:sldId id="290" r:id="rId31"/>
    <p:sldId id="293" r:id="rId32"/>
    <p:sldId id="294" r:id="rId33"/>
    <p:sldId id="295" r:id="rId34"/>
    <p:sldId id="296" r:id="rId35"/>
    <p:sldId id="297" r:id="rId36"/>
    <p:sldId id="298" r:id="rId37"/>
    <p:sldId id="299" r:id="rId38"/>
    <p:sldId id="302" r:id="rId39"/>
    <p:sldId id="303" r:id="rId40"/>
    <p:sldId id="304" r:id="rId41"/>
    <p:sldId id="305" r:id="rId42"/>
    <p:sldId id="306" r:id="rId43"/>
    <p:sldId id="307" r:id="rId44"/>
    <p:sldId id="308" r:id="rId45"/>
    <p:sldId id="324" r:id="rId46"/>
    <p:sldId id="312" r:id="rId47"/>
    <p:sldId id="313" r:id="rId48"/>
    <p:sldId id="314" r:id="rId49"/>
    <p:sldId id="315" r:id="rId50"/>
    <p:sldId id="316" r:id="rId51"/>
    <p:sldId id="317" r:id="rId52"/>
    <p:sldId id="318" r:id="rId53"/>
    <p:sldId id="319" r:id="rId54"/>
    <p:sldId id="320" r:id="rId55"/>
    <p:sldId id="321" r:id="rId56"/>
    <p:sldId id="322" r:id="rId57"/>
    <p:sldId id="323" r:id="rId58"/>
    <p:sldId id="325" r:id="rId59"/>
    <p:sldId id="327" r:id="rId60"/>
    <p:sldId id="340" r:id="rId61"/>
    <p:sldId id="326" r:id="rId62"/>
    <p:sldId id="328" r:id="rId63"/>
    <p:sldId id="329" r:id="rId64"/>
    <p:sldId id="330" r:id="rId65"/>
    <p:sldId id="331" r:id="rId66"/>
    <p:sldId id="332" r:id="rId67"/>
    <p:sldId id="333" r:id="rId68"/>
    <p:sldId id="334" r:id="rId69"/>
    <p:sldId id="336" r:id="rId70"/>
    <p:sldId id="335" r:id="rId71"/>
    <p:sldId id="337" r:id="rId72"/>
    <p:sldId id="338" r:id="rId73"/>
    <p:sldId id="339" r:id="rId74"/>
    <p:sldId id="341" r:id="rId75"/>
    <p:sldId id="342" r:id="rId76"/>
    <p:sldId id="343" r:id="rId77"/>
    <p:sldId id="344" r:id="rId78"/>
    <p:sldId id="345" r:id="rId79"/>
    <p:sldId id="346" r:id="rId80"/>
    <p:sldId id="347" r:id="rId81"/>
    <p:sldId id="348" r:id="rId82"/>
    <p:sldId id="349" r:id="rId83"/>
    <p:sldId id="350" r:id="rId84"/>
    <p:sldId id="351" r:id="rId85"/>
    <p:sldId id="352" r:id="rId86"/>
    <p:sldId id="353" r:id="rId87"/>
    <p:sldId id="354" r:id="rId88"/>
    <p:sldId id="355" r:id="rId89"/>
    <p:sldId id="356" r:id="rId90"/>
    <p:sldId id="357" r:id="rId91"/>
    <p:sldId id="358" r:id="rId92"/>
    <p:sldId id="359" r:id="rId93"/>
    <p:sldId id="360" r:id="rId94"/>
    <p:sldId id="361" r:id="rId95"/>
    <p:sldId id="362" r:id="rId96"/>
    <p:sldId id="365" r:id="rId97"/>
    <p:sldId id="366" r:id="rId98"/>
    <p:sldId id="367" r:id="rId99"/>
    <p:sldId id="368" r:id="rId100"/>
    <p:sldId id="369" r:id="rId101"/>
    <p:sldId id="434" r:id="rId102"/>
    <p:sldId id="435" r:id="rId103"/>
    <p:sldId id="436" r:id="rId104"/>
    <p:sldId id="372" r:id="rId105"/>
    <p:sldId id="373" r:id="rId106"/>
    <p:sldId id="374" r:id="rId107"/>
    <p:sldId id="375" r:id="rId108"/>
    <p:sldId id="376" r:id="rId109"/>
    <p:sldId id="377" r:id="rId110"/>
    <p:sldId id="378" r:id="rId111"/>
    <p:sldId id="379" r:id="rId112"/>
    <p:sldId id="380" r:id="rId113"/>
    <p:sldId id="381" r:id="rId114"/>
    <p:sldId id="382" r:id="rId115"/>
    <p:sldId id="383" r:id="rId116"/>
    <p:sldId id="437" r:id="rId117"/>
    <p:sldId id="438" r:id="rId118"/>
    <p:sldId id="439" r:id="rId119"/>
    <p:sldId id="440" r:id="rId120"/>
    <p:sldId id="441" r:id="rId121"/>
    <p:sldId id="442" r:id="rId122"/>
    <p:sldId id="443" r:id="rId123"/>
    <p:sldId id="444" r:id="rId124"/>
    <p:sldId id="386" r:id="rId125"/>
    <p:sldId id="387" r:id="rId126"/>
    <p:sldId id="388" r:id="rId127"/>
    <p:sldId id="389" r:id="rId128"/>
    <p:sldId id="390" r:id="rId129"/>
    <p:sldId id="391" r:id="rId130"/>
    <p:sldId id="392" r:id="rId131"/>
    <p:sldId id="393" r:id="rId132"/>
    <p:sldId id="396" r:id="rId133"/>
    <p:sldId id="397" r:id="rId134"/>
    <p:sldId id="398" r:id="rId135"/>
    <p:sldId id="399" r:id="rId136"/>
    <p:sldId id="400" r:id="rId137"/>
    <p:sldId id="403" r:id="rId138"/>
    <p:sldId id="404" r:id="rId139"/>
    <p:sldId id="405" r:id="rId140"/>
    <p:sldId id="406" r:id="rId141"/>
    <p:sldId id="407" r:id="rId142"/>
    <p:sldId id="410" r:id="rId143"/>
    <p:sldId id="411" r:id="rId144"/>
    <p:sldId id="412" r:id="rId145"/>
    <p:sldId id="413" r:id="rId146"/>
    <p:sldId id="414" r:id="rId147"/>
    <p:sldId id="415" r:id="rId148"/>
    <p:sldId id="418" r:id="rId149"/>
    <p:sldId id="419" r:id="rId150"/>
    <p:sldId id="420" r:id="rId151"/>
    <p:sldId id="423" r:id="rId152"/>
    <p:sldId id="424" r:id="rId153"/>
    <p:sldId id="445" r:id="rId154"/>
    <p:sldId id="446" r:id="rId155"/>
    <p:sldId id="447" r:id="rId156"/>
    <p:sldId id="427" r:id="rId157"/>
    <p:sldId id="428" r:id="rId158"/>
    <p:sldId id="429" r:id="rId159"/>
    <p:sldId id="430" r:id="rId160"/>
    <p:sldId id="431" r:id="rId161"/>
    <p:sldId id="432" r:id="rId162"/>
    <p:sldId id="433" r:id="rId1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7581A7-AE6C-4317-B2C5-2D51441B14E4}">
          <p14:sldIdLst>
            <p14:sldId id="256"/>
            <p14:sldId id="260"/>
            <p14:sldId id="261"/>
            <p14:sldId id="262"/>
            <p14:sldId id="263"/>
            <p14:sldId id="264"/>
            <p14:sldId id="265"/>
            <p14:sldId id="266"/>
            <p14:sldId id="267"/>
            <p14:sldId id="268"/>
            <p14:sldId id="269"/>
            <p14:sldId id="270"/>
            <p14:sldId id="271"/>
            <p14:sldId id="272"/>
            <p14:sldId id="273"/>
            <p14:sldId id="274"/>
            <p14:sldId id="276"/>
            <p14:sldId id="258"/>
            <p14:sldId id="259"/>
            <p14:sldId id="277"/>
            <p14:sldId id="278"/>
            <p14:sldId id="279"/>
            <p14:sldId id="280"/>
            <p14:sldId id="281"/>
            <p14:sldId id="282"/>
            <p14:sldId id="286"/>
            <p14:sldId id="287"/>
            <p14:sldId id="288"/>
            <p14:sldId id="289"/>
            <p14:sldId id="290"/>
            <p14:sldId id="293"/>
            <p14:sldId id="294"/>
            <p14:sldId id="295"/>
            <p14:sldId id="296"/>
            <p14:sldId id="297"/>
            <p14:sldId id="298"/>
            <p14:sldId id="299"/>
            <p14:sldId id="302"/>
            <p14:sldId id="303"/>
            <p14:sldId id="304"/>
            <p14:sldId id="305"/>
            <p14:sldId id="306"/>
            <p14:sldId id="307"/>
            <p14:sldId id="308"/>
            <p14:sldId id="324"/>
            <p14:sldId id="312"/>
            <p14:sldId id="313"/>
            <p14:sldId id="314"/>
            <p14:sldId id="315"/>
            <p14:sldId id="316"/>
            <p14:sldId id="317"/>
            <p14:sldId id="318"/>
            <p14:sldId id="319"/>
            <p14:sldId id="320"/>
            <p14:sldId id="321"/>
            <p14:sldId id="322"/>
            <p14:sldId id="323"/>
            <p14:sldId id="325"/>
            <p14:sldId id="327"/>
            <p14:sldId id="340"/>
            <p14:sldId id="326"/>
            <p14:sldId id="328"/>
            <p14:sldId id="329"/>
            <p14:sldId id="330"/>
            <p14:sldId id="331"/>
            <p14:sldId id="332"/>
            <p14:sldId id="333"/>
            <p14:sldId id="334"/>
            <p14:sldId id="336"/>
            <p14:sldId id="335"/>
            <p14:sldId id="337"/>
            <p14:sldId id="338"/>
            <p14:sldId id="339"/>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5"/>
            <p14:sldId id="366"/>
            <p14:sldId id="367"/>
            <p14:sldId id="368"/>
            <p14:sldId id="369"/>
            <p14:sldId id="434"/>
            <p14:sldId id="435"/>
            <p14:sldId id="436"/>
            <p14:sldId id="372"/>
            <p14:sldId id="373"/>
            <p14:sldId id="374"/>
            <p14:sldId id="375"/>
            <p14:sldId id="376"/>
            <p14:sldId id="377"/>
            <p14:sldId id="378"/>
            <p14:sldId id="379"/>
            <p14:sldId id="380"/>
            <p14:sldId id="381"/>
            <p14:sldId id="382"/>
            <p14:sldId id="383"/>
            <p14:sldId id="437"/>
            <p14:sldId id="438"/>
            <p14:sldId id="439"/>
            <p14:sldId id="440"/>
            <p14:sldId id="441"/>
            <p14:sldId id="442"/>
            <p14:sldId id="443"/>
            <p14:sldId id="444"/>
          </p14:sldIdLst>
        </p14:section>
        <p14:section name="Default Section" id="{E992B95C-E82F-4224-855E-22F122240BDC}">
          <p14:sldIdLst>
            <p14:sldId id="386"/>
            <p14:sldId id="387"/>
            <p14:sldId id="388"/>
            <p14:sldId id="389"/>
            <p14:sldId id="390"/>
          </p14:sldIdLst>
        </p14:section>
        <p14:section name="Untitled Section" id="{22C4D3EC-1D51-4CB5-887C-CC457B618014}">
          <p14:sldIdLst>
            <p14:sldId id="391"/>
            <p14:sldId id="392"/>
            <p14:sldId id="393"/>
            <p14:sldId id="396"/>
            <p14:sldId id="397"/>
            <p14:sldId id="398"/>
            <p14:sldId id="399"/>
            <p14:sldId id="400"/>
            <p14:sldId id="403"/>
            <p14:sldId id="404"/>
            <p14:sldId id="405"/>
            <p14:sldId id="406"/>
            <p14:sldId id="407"/>
            <p14:sldId id="410"/>
            <p14:sldId id="411"/>
            <p14:sldId id="412"/>
            <p14:sldId id="413"/>
            <p14:sldId id="414"/>
            <p14:sldId id="415"/>
            <p14:sldId id="418"/>
            <p14:sldId id="419"/>
            <p14:sldId id="420"/>
            <p14:sldId id="423"/>
            <p14:sldId id="424"/>
            <p14:sldId id="445"/>
            <p14:sldId id="446"/>
            <p14:sldId id="447"/>
            <p14:sldId id="427"/>
            <p14:sldId id="428"/>
            <p14:sldId id="429"/>
            <p14:sldId id="430"/>
            <p14:sldId id="431"/>
            <p14:sldId id="432"/>
            <p14:sldId id="43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8EF40-191E-78AC-D488-80F82C3A51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9EFB4F0-9940-3FD8-A151-179C740ACD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91D24B2-5685-7B21-CB0A-56AD2CEC152C}"/>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5" name="Footer Placeholder 4">
            <a:extLst>
              <a:ext uri="{FF2B5EF4-FFF2-40B4-BE49-F238E27FC236}">
                <a16:creationId xmlns:a16="http://schemas.microsoft.com/office/drawing/2014/main" id="{95C99308-7FC7-5938-F9DC-D112C6B2A02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DC7382-05FE-9726-7CE6-C4BA33ADA340}"/>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2814972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2CCD0-FDA5-0A88-A402-9D0014CB4C9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0A44BD4-D0EB-0A24-B2C1-632D30781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50ECDC-3308-73C1-FA6F-A1CAFD407F88}"/>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5" name="Footer Placeholder 4">
            <a:extLst>
              <a:ext uri="{FF2B5EF4-FFF2-40B4-BE49-F238E27FC236}">
                <a16:creationId xmlns:a16="http://schemas.microsoft.com/office/drawing/2014/main" id="{AFF00323-8036-A021-BFE9-48EA560919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5F5BAFF-0D6E-6B6C-EDAD-4D702A717311}"/>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321892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CB2DD5-D255-D4F9-97AF-DA0D9B4440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1E90E22-B86B-4E19-D81F-32AD87329B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BE6D95-73C8-1F0E-6CB6-95BE108030B1}"/>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5" name="Footer Placeholder 4">
            <a:extLst>
              <a:ext uri="{FF2B5EF4-FFF2-40B4-BE49-F238E27FC236}">
                <a16:creationId xmlns:a16="http://schemas.microsoft.com/office/drawing/2014/main" id="{88FD9506-2F79-09EA-BCC3-B4AC2BB6389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4E1307E-3A35-F059-27FC-B66C4663F983}"/>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13360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6F030-758E-546D-D341-B0CDE7D0B17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F5A2E79-17E7-2AC1-048C-D8A2C23350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9B3D09F-6C93-9CFA-0D64-91910C11E574}"/>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5" name="Footer Placeholder 4">
            <a:extLst>
              <a:ext uri="{FF2B5EF4-FFF2-40B4-BE49-F238E27FC236}">
                <a16:creationId xmlns:a16="http://schemas.microsoft.com/office/drawing/2014/main" id="{12E25799-525D-E135-CDD1-E8672E0A5A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48E0825-D797-A3C4-DD44-479B6248F422}"/>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2125386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0EDA-8265-614A-C115-6398741F68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FF01064-FE8F-5108-6599-E82B1CA20B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1AB6D7-6892-D32B-FA8D-26EED39AD9AD}"/>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5" name="Footer Placeholder 4">
            <a:extLst>
              <a:ext uri="{FF2B5EF4-FFF2-40B4-BE49-F238E27FC236}">
                <a16:creationId xmlns:a16="http://schemas.microsoft.com/office/drawing/2014/main" id="{C5168FA7-7AB4-A828-6A44-909A31FADD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5E412B1-7311-2423-76F9-3A48422D48F5}"/>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3415486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C08C-7AA1-3743-3921-8F8C8F111A4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6D841AD-722E-7B2E-F861-2AF76EDC57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A6254BA-0228-26AE-E2C1-B134ADB304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366FA3D-A97B-31CE-C1AF-DAAFB96A2A9B}"/>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6" name="Footer Placeholder 5">
            <a:extLst>
              <a:ext uri="{FF2B5EF4-FFF2-40B4-BE49-F238E27FC236}">
                <a16:creationId xmlns:a16="http://schemas.microsoft.com/office/drawing/2014/main" id="{97EA79FA-3C71-EBCB-0EB8-0662AB6ED5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B18E07E-C02B-96E1-C7AA-2703D353D2DF}"/>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1850446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DA549-3B85-922D-3779-A835B9BE4CB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921CE5B-EE76-C305-EEB1-D22059A3BB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D80401-0B81-4300-E20C-0A9AAD94DC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4E56D317-3F88-BCA0-4005-70B705A8A7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01738A-885F-5B79-B1D8-C997A526F9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0643AC0-015A-1CFF-BF1F-2D60EBEC67A7}"/>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8" name="Footer Placeholder 7">
            <a:extLst>
              <a:ext uri="{FF2B5EF4-FFF2-40B4-BE49-F238E27FC236}">
                <a16:creationId xmlns:a16="http://schemas.microsoft.com/office/drawing/2014/main" id="{C46EE907-58EE-6D07-5EC7-656802F0DC7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4BC6522-0D2B-4CE4-54E1-91401281991F}"/>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4217305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65F6-32AC-05DD-7345-D10E5064C7F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2608A41-8711-30E2-5A55-C147DBD8DF25}"/>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4" name="Footer Placeholder 3">
            <a:extLst>
              <a:ext uri="{FF2B5EF4-FFF2-40B4-BE49-F238E27FC236}">
                <a16:creationId xmlns:a16="http://schemas.microsoft.com/office/drawing/2014/main" id="{D25B6417-F7F2-B870-0D9C-F1014EF41D3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273D89D-B52D-AA7D-1C85-3996DA6DC52A}"/>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368885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B7A715-981B-3FC2-9A64-67A832809608}"/>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3" name="Footer Placeholder 2">
            <a:extLst>
              <a:ext uri="{FF2B5EF4-FFF2-40B4-BE49-F238E27FC236}">
                <a16:creationId xmlns:a16="http://schemas.microsoft.com/office/drawing/2014/main" id="{2131AA79-24F9-8575-4CE9-9E067992795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A7B1905-4DD1-394C-1926-16A416641C50}"/>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396045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1BDE8-935C-590A-3AE3-5D9D726E76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683546E-7DCF-DEE0-FC6F-402D779E39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FD0D027-F04C-9B3A-F8FD-946C7F9ACC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F66F27-82B5-6B66-2FF4-5CC47FB24E97}"/>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6" name="Footer Placeholder 5">
            <a:extLst>
              <a:ext uri="{FF2B5EF4-FFF2-40B4-BE49-F238E27FC236}">
                <a16:creationId xmlns:a16="http://schemas.microsoft.com/office/drawing/2014/main" id="{59EDC305-22EF-A80A-063E-C61DA86AEF1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B476C49-7136-6B8C-AA07-9E23A2E3A47B}"/>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121619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1B157-5F43-5EBC-BB6C-7E8875822D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4485502-3205-49C9-BE0E-3D29FA80F4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FACD31D-73B6-13A2-2290-6463914C0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7ECE7C-391B-BEBE-4595-0948FB5A5708}"/>
              </a:ext>
            </a:extLst>
          </p:cNvPr>
          <p:cNvSpPr>
            <a:spLocks noGrp="1"/>
          </p:cNvSpPr>
          <p:nvPr>
            <p:ph type="dt" sz="half" idx="10"/>
          </p:nvPr>
        </p:nvSpPr>
        <p:spPr/>
        <p:txBody>
          <a:bodyPr/>
          <a:lstStyle/>
          <a:p>
            <a:fld id="{07C69E4C-5E46-44C6-B7D6-4DCFB2BCCAF2}" type="datetimeFigureOut">
              <a:rPr lang="en-IN" smtClean="0"/>
              <a:t>21-08-2024</a:t>
            </a:fld>
            <a:endParaRPr lang="en-IN"/>
          </a:p>
        </p:txBody>
      </p:sp>
      <p:sp>
        <p:nvSpPr>
          <p:cNvPr id="6" name="Footer Placeholder 5">
            <a:extLst>
              <a:ext uri="{FF2B5EF4-FFF2-40B4-BE49-F238E27FC236}">
                <a16:creationId xmlns:a16="http://schemas.microsoft.com/office/drawing/2014/main" id="{5223036B-3158-8BA1-5CDD-CEC50D5A5AB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E5831D7-C90B-9E7D-E386-D62A8EB55430}"/>
              </a:ext>
            </a:extLst>
          </p:cNvPr>
          <p:cNvSpPr>
            <a:spLocks noGrp="1"/>
          </p:cNvSpPr>
          <p:nvPr>
            <p:ph type="sldNum" sz="quarter" idx="12"/>
          </p:nvPr>
        </p:nvSpPr>
        <p:spPr/>
        <p:txBody>
          <a:bodyPr/>
          <a:lstStyle/>
          <a:p>
            <a:fld id="{1E2D48B8-AB93-4900-B23A-D679F574A31D}" type="slidenum">
              <a:rPr lang="en-IN" smtClean="0"/>
              <a:t>‹#›</a:t>
            </a:fld>
            <a:endParaRPr lang="en-IN"/>
          </a:p>
        </p:txBody>
      </p:sp>
    </p:spTree>
    <p:extLst>
      <p:ext uri="{BB962C8B-B14F-4D97-AF65-F5344CB8AC3E}">
        <p14:creationId xmlns:p14="http://schemas.microsoft.com/office/powerpoint/2010/main" val="978111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E83B53-02D9-134B-0E9A-BA4CA41165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8650E27-4289-E74D-D831-D3869D6EAA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CCF4F55-C5DD-D474-B4B5-CCE4424677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69E4C-5E46-44C6-B7D6-4DCFB2BCCAF2}" type="datetimeFigureOut">
              <a:rPr lang="en-IN" smtClean="0"/>
              <a:t>21-08-2024</a:t>
            </a:fld>
            <a:endParaRPr lang="en-IN"/>
          </a:p>
        </p:txBody>
      </p:sp>
      <p:sp>
        <p:nvSpPr>
          <p:cNvPr id="5" name="Footer Placeholder 4">
            <a:extLst>
              <a:ext uri="{FF2B5EF4-FFF2-40B4-BE49-F238E27FC236}">
                <a16:creationId xmlns:a16="http://schemas.microsoft.com/office/drawing/2014/main" id="{E6367808-08FF-B93F-F4CF-64729FD0BE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290DCD9-CAED-805B-BEA8-8801D1808C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2D48B8-AB93-4900-B23A-D679F574A31D}" type="slidenum">
              <a:rPr lang="en-IN" smtClean="0"/>
              <a:t>‹#›</a:t>
            </a:fld>
            <a:endParaRPr lang="en-IN"/>
          </a:p>
        </p:txBody>
      </p:sp>
    </p:spTree>
    <p:extLst>
      <p:ext uri="{BB962C8B-B14F-4D97-AF65-F5344CB8AC3E}">
        <p14:creationId xmlns:p14="http://schemas.microsoft.com/office/powerpoint/2010/main" val="3681844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6EEDD-EB0F-F252-1F6F-45B01F1B21C9}"/>
              </a:ext>
            </a:extLst>
          </p:cNvPr>
          <p:cNvSpPr>
            <a:spLocks noGrp="1"/>
          </p:cNvSpPr>
          <p:nvPr>
            <p:ph type="ctrTitle"/>
          </p:nvPr>
        </p:nvSpPr>
        <p:spPr/>
        <p:txBody>
          <a:bodyPr>
            <a:normAutofit fontScale="90000"/>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PUBLIC ADMINISTRATION (ALL UNITS ARE COMPILED) </a:t>
            </a:r>
          </a:p>
        </p:txBody>
      </p:sp>
      <p:sp>
        <p:nvSpPr>
          <p:cNvPr id="3" name="Subtitle 2">
            <a:extLst>
              <a:ext uri="{FF2B5EF4-FFF2-40B4-BE49-F238E27FC236}">
                <a16:creationId xmlns:a16="http://schemas.microsoft.com/office/drawing/2014/main" id="{43CE6394-B109-1B58-98C0-96BB4171FEB2}"/>
              </a:ext>
            </a:extLst>
          </p:cNvPr>
          <p:cNvSpPr>
            <a:spLocks noGrp="1"/>
          </p:cNvSpPr>
          <p:nvPr>
            <p:ph type="subTitle" idx="1"/>
          </p:nvPr>
        </p:nvSpPr>
        <p:spPr/>
        <p:txBody>
          <a:bodyPr>
            <a:normAutofit fontScale="77500" lnSpcReduction="20000"/>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Paper - VI</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UG 3</a:t>
            </a:r>
            <a:r>
              <a:rPr lang="en-IN" b="1"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rd</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Semester</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Course Teacher: Ms. Singh Subhalaxmi Baidhar</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Assistant Professor in Political Science</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Gangadhar Meher University, Sambalpur ,Odisha</a:t>
            </a:r>
          </a:p>
        </p:txBody>
      </p:sp>
    </p:spTree>
    <p:extLst>
      <p:ext uri="{BB962C8B-B14F-4D97-AF65-F5344CB8AC3E}">
        <p14:creationId xmlns:p14="http://schemas.microsoft.com/office/powerpoint/2010/main" val="2077389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5E9AC6-4748-E021-7304-ACBD51C636E1}"/>
              </a:ext>
            </a:extLst>
          </p:cNvPr>
          <p:cNvSpPr>
            <a:spLocks noGrp="1"/>
          </p:cNvSpPr>
          <p:nvPr>
            <p:ph idx="1"/>
          </p:nvPr>
        </p:nvSpPr>
        <p:spPr/>
        <p:txBody>
          <a:bodyPr>
            <a:normAutofit/>
          </a:bodyPr>
          <a:lstStyle/>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7.Herbert A. Simon</a:t>
            </a:r>
            <a:r>
              <a:rPr lang="en-US" b="0" i="0" dirty="0">
                <a:solidFill>
                  <a:srgbClr val="374151"/>
                </a:solidFill>
                <a:effectLst/>
                <a:latin typeface="Times New Roman" panose="02020603050405020304" pitchFamily="18" charset="0"/>
                <a:cs typeface="Times New Roman" panose="02020603050405020304" pitchFamily="18" charset="0"/>
              </a:rPr>
              <a:t>: Herbert A. Simon, a Nobel laureate in economics, viewed administration as "the study of decision-making and the formulation and implementation of policies." His definition highlights the cognitive and decision-making aspects of administration.</a:t>
            </a:r>
          </a:p>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8.Lawrence J. Henderson</a:t>
            </a:r>
            <a:r>
              <a:rPr lang="en-US" b="0" i="0" dirty="0">
                <a:solidFill>
                  <a:srgbClr val="374151"/>
                </a:solidFill>
                <a:effectLst/>
                <a:latin typeface="Times New Roman" panose="02020603050405020304" pitchFamily="18" charset="0"/>
                <a:cs typeface="Times New Roman" panose="02020603050405020304" pitchFamily="18" charset="0"/>
              </a:rPr>
              <a:t>: Lawrence J. Henderson, a management theorist, defined administration as "the integration and coordination of all the resources necessary to attain a defined objective." He emphasized the need for coordination in achieving organizational goals.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640603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18F53-E194-7DDC-F7BD-F9170B8EF286}"/>
              </a:ext>
            </a:extLst>
          </p:cNvPr>
          <p:cNvSpPr>
            <a:spLocks noGrp="1"/>
          </p:cNvSpPr>
          <p:nvPr>
            <p:ph type="title"/>
          </p:nvPr>
        </p:nvSpPr>
        <p:spPr/>
        <p:txBody>
          <a:bodyPr>
            <a:normAutofit fontScale="90000"/>
          </a:bodyPr>
          <a:lstStyle/>
          <a:p>
            <a:r>
              <a:rPr lang="en-US" b="1" i="1" u="sng" dirty="0">
                <a:latin typeface="Times New Roman" panose="02020603050405020304" pitchFamily="18" charset="0"/>
                <a:cs typeface="Times New Roman" panose="02020603050405020304" pitchFamily="18" charset="0"/>
              </a:rPr>
              <a:t>The great Illumination Experiment (1924 -1927)</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BD853080-C4D3-C4FC-CA59-759B5E1CF81D}"/>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These experiments were undertaken  to find out the effect of varying levels of illumination of productivity. The Hypothesis was whether “Productivity would increase  with higher illumination”. A group of workers was chosen for this purpose and placed in two separate groups of six girls each. They were assigned the same types of work. Experimental group</a:t>
            </a:r>
          </a:p>
        </p:txBody>
      </p:sp>
    </p:spTree>
    <p:extLst>
      <p:ext uri="{BB962C8B-B14F-4D97-AF65-F5344CB8AC3E}">
        <p14:creationId xmlns:p14="http://schemas.microsoft.com/office/powerpoint/2010/main" val="248709440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4A4F5-86DF-7264-1D2A-39D196FDF5D2}"/>
              </a:ext>
            </a:extLst>
          </p:cNvPr>
          <p:cNvSpPr>
            <a:spLocks noGrp="1"/>
          </p:cNvSpPr>
          <p:nvPr>
            <p:ph type="title"/>
          </p:nvPr>
        </p:nvSpPr>
        <p:spPr>
          <a:xfrm>
            <a:off x="838200" y="681037"/>
            <a:ext cx="10515600" cy="1009651"/>
          </a:xfrm>
        </p:spPr>
        <p:txBody>
          <a:bodyPr>
            <a:normAutofit fontScale="90000"/>
          </a:bodyPr>
          <a:lstStyle/>
          <a:p>
            <a:r>
              <a:rPr lang="en-US" b="1" i="1" dirty="0">
                <a:latin typeface="Times New Roman" panose="02020603050405020304" pitchFamily="18" charset="0"/>
                <a:cs typeface="Times New Roman" panose="02020603050405020304" pitchFamily="18" charset="0"/>
              </a:rPr>
              <a:t>Relay Assembly Test Room Experiment (1927-1928)</a:t>
            </a:r>
            <a:br>
              <a:rPr lang="en-US" b="1" i="1" dirty="0">
                <a:latin typeface="Times New Roman" panose="02020603050405020304" pitchFamily="18" charset="0"/>
                <a:cs typeface="Times New Roman" panose="02020603050405020304" pitchFamily="18" charset="0"/>
              </a:rPr>
            </a:br>
            <a:endParaRPr lang="en-IN" b="1" i="1" dirty="0"/>
          </a:p>
        </p:txBody>
      </p:sp>
      <p:sp>
        <p:nvSpPr>
          <p:cNvPr id="3" name="Content Placeholder 2">
            <a:extLst>
              <a:ext uri="{FF2B5EF4-FFF2-40B4-BE49-F238E27FC236}">
                <a16:creationId xmlns:a16="http://schemas.microsoft.com/office/drawing/2014/main" id="{FB8F2752-4CF0-93AE-B1F3-9DB3FB8FCB34}"/>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Relay Assembly Test Room experiments conducted by Elton Mayo from 1927 to 1928 were pivotal in shaping the understanding of human behavior in the workplace. Mayo, along with his colleagues, conducted studies at the Western Electric Hawthorne Works in Chicago. Contrary to expectations, changing lighting conditions did not significantly impact worker productivity. Instead, social and psychological factors emerged as crucial influences. The experiments highlighted the importance of social interactions, teamwork, and employee morale on productivity, leading to the development of the Hawthorne effect theory. Mayo's research marked a shift in management thinking, recognizing the significance of human factors in organizational dynamics.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68032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626DA-7042-7FC5-DD03-54C379E541B1}"/>
              </a:ext>
            </a:extLst>
          </p:cNvPr>
          <p:cNvSpPr>
            <a:spLocks noGrp="1"/>
          </p:cNvSpPr>
          <p:nvPr>
            <p:ph type="title"/>
          </p:nvPr>
        </p:nvSpPr>
        <p:spPr/>
        <p:txBody>
          <a:bodyPr>
            <a:normAutofit fontScale="90000"/>
          </a:bodyPr>
          <a:lstStyle/>
          <a:p>
            <a:r>
              <a:rPr lang="en-US" b="1" i="1" dirty="0">
                <a:latin typeface="Times New Roman" panose="02020603050405020304" pitchFamily="18" charset="0"/>
                <a:cs typeface="Times New Roman" panose="02020603050405020304" pitchFamily="18" charset="0"/>
              </a:rPr>
              <a:t>Human Attitudes and Sentiments Experiments (1928-1931)</a:t>
            </a:r>
            <a:br>
              <a:rPr lang="en-US" b="1" i="1" dirty="0">
                <a:latin typeface="Times New Roman" panose="02020603050405020304" pitchFamily="18" charset="0"/>
                <a:cs typeface="Times New Roman" panose="02020603050405020304" pitchFamily="18" charset="0"/>
              </a:rPr>
            </a:br>
            <a:endParaRPr lang="en-IN" b="1" i="1" dirty="0"/>
          </a:p>
        </p:txBody>
      </p:sp>
      <p:sp>
        <p:nvSpPr>
          <p:cNvPr id="3" name="Content Placeholder 2">
            <a:extLst>
              <a:ext uri="{FF2B5EF4-FFF2-40B4-BE49-F238E27FC236}">
                <a16:creationId xmlns:a16="http://schemas.microsoft.com/office/drawing/2014/main" id="{D5F79676-A3C8-CEE9-A644-54A81790C8FE}"/>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Elton Mayo's Human Relations Experiments, conducted from 1928 to 1931, expanded on his earlier studies at the Western Electric Hawthorne Works. Mayo and his team explored the impact of social factors on workers' attitudes and productivity. The research focused on the psychological and emotional aspects of the workplace, emphasizing the role of group dynamics, communication, and employee sentiments. These experiments laid the foundation for the Human Relations Movement, shifting the management paradigm to recognize the significance of human needs and social interactions in organizational settings. Mayo's work contributed significantly to the understanding of workplace psychology and the importance of employee satisfaction.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85098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17A8D-C2F1-11FC-99FC-1273ADB01D76}"/>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Bank Wiring Experiments (1931-1932)</a:t>
            </a:r>
            <a:br>
              <a:rPr lang="en-IN" b="1" i="1" dirty="0">
                <a:latin typeface="Times New Roman" panose="02020603050405020304" pitchFamily="18" charset="0"/>
                <a:cs typeface="Times New Roman" panose="02020603050405020304" pitchFamily="18" charset="0"/>
              </a:rPr>
            </a:br>
            <a:endParaRPr lang="en-IN" b="1" i="1" dirty="0"/>
          </a:p>
        </p:txBody>
      </p:sp>
      <p:sp>
        <p:nvSpPr>
          <p:cNvPr id="3" name="Content Placeholder 2">
            <a:extLst>
              <a:ext uri="{FF2B5EF4-FFF2-40B4-BE49-F238E27FC236}">
                <a16:creationId xmlns:a16="http://schemas.microsoft.com/office/drawing/2014/main" id="{5EC6CCFD-8195-5FA6-33E3-3A630240FD93}"/>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 Bank Wiring Room experiments, conducted by Elton Mayo and his researchers from 1931 to 1932, continued the Hawthorne studies at Western Electric. Focused on a group of female workers, the study aimed to examine the effects of piece-rate incentives on productivity. Surprisingly, results revealed that group dynamics and social factors had a more substantial impact than financial incentives. The experiment underscored the significance of social relationships, peer influence, and informal norms in shaping workplace behavior. Mayo's findings further emphasized the importance of considering human factors in organizational management, contributing to the evolution of the Human Relations Movement in industrial psychology.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4635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CD735-3425-F13E-7AFC-8D2123A45FB1}"/>
              </a:ext>
            </a:extLst>
          </p:cNvPr>
          <p:cNvSpPr>
            <a:spLocks noGrp="1"/>
          </p:cNvSpPr>
          <p:nvPr>
            <p:ph type="title"/>
          </p:nvPr>
        </p:nvSpPr>
        <p:spPr/>
        <p:txBody>
          <a:bodyPr>
            <a:normAutofit/>
          </a:bodyPr>
          <a:lstStyle/>
          <a:p>
            <a:r>
              <a:rPr lang="en-IN" b="1" dirty="0">
                <a:latin typeface="Times New Roman" panose="02020603050405020304" pitchFamily="18" charset="0"/>
                <a:cs typeface="Times New Roman" panose="02020603050405020304" pitchFamily="18" charset="0"/>
              </a:rPr>
              <a:t>Herbert Simon: Rational Decision Making </a:t>
            </a:r>
            <a:br>
              <a:rPr lang="en-IN" b="1" dirty="0">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A290E50-CCBE-E5BF-CE4D-E565A34275D8}"/>
              </a:ext>
            </a:extLst>
          </p:cNvPr>
          <p:cNvSpPr>
            <a:spLocks noGrp="1"/>
          </p:cNvSpPr>
          <p:nvPr>
            <p:ph idx="1"/>
          </p:nvPr>
        </p:nvSpPr>
        <p:spPr/>
        <p:txBody>
          <a:bodyPr>
            <a:normAutofit lnSpcReduction="10000"/>
          </a:bodyPr>
          <a:lstStyle/>
          <a:p>
            <a:r>
              <a:rPr lang="en-IN" dirty="0">
                <a:latin typeface="Times New Roman" panose="02020603050405020304" pitchFamily="18" charset="0"/>
                <a:cs typeface="Times New Roman" panose="02020603050405020304" pitchFamily="18" charset="0"/>
              </a:rPr>
              <a:t>Decision Making is a subject that emerged in Administrative thinking and in Administrative Theory only recently. In the modern scenario decision making is compounded with the contribution of two groups of social scientists – philosophers and economists. According to those thinkers there are three elements  while taking any decisions. </a:t>
            </a:r>
          </a:p>
          <a:p>
            <a:r>
              <a:rPr lang="en-IN" dirty="0">
                <a:latin typeface="Times New Roman" panose="02020603050405020304" pitchFamily="18" charset="0"/>
                <a:cs typeface="Times New Roman" panose="02020603050405020304" pitchFamily="18" charset="0"/>
              </a:rPr>
              <a:t>1.What exactly does a man do when he makes a decision? He is faced with a problem or for that matter  recognizes a problem.</a:t>
            </a:r>
          </a:p>
          <a:p>
            <a:r>
              <a:rPr lang="en-IN" dirty="0">
                <a:latin typeface="Times New Roman" panose="02020603050405020304" pitchFamily="18" charset="0"/>
                <a:cs typeface="Times New Roman" panose="02020603050405020304" pitchFamily="18" charset="0"/>
              </a:rPr>
              <a:t>2.He has a number of alternatives .He himself seeks them out or they are presented to him and looks at the alternatives.</a:t>
            </a:r>
          </a:p>
          <a:p>
            <a:r>
              <a:rPr lang="en-IN" dirty="0">
                <a:latin typeface="Times New Roman" panose="02020603050405020304" pitchFamily="18" charset="0"/>
                <a:cs typeface="Times New Roman" panose="02020603050405020304" pitchFamily="18" charset="0"/>
              </a:rPr>
              <a:t>3.the third step is the choosing one of the alternative out of the whole – that one alternative , which according to him gives the best results.</a:t>
            </a:r>
          </a:p>
        </p:txBody>
      </p:sp>
    </p:spTree>
    <p:extLst>
      <p:ext uri="{BB962C8B-B14F-4D97-AF65-F5344CB8AC3E}">
        <p14:creationId xmlns:p14="http://schemas.microsoft.com/office/powerpoint/2010/main" val="2840180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B9C198-67DF-9C41-3B5B-957B3DD19FBB}"/>
              </a:ext>
            </a:extLst>
          </p:cNvPr>
          <p:cNvSpPr>
            <a:spLocks noGrp="1"/>
          </p:cNvSpPr>
          <p:nvPr>
            <p:ph idx="1"/>
          </p:nvPr>
        </p:nvSpPr>
        <p:spPr/>
        <p:txBody>
          <a:bodyPr>
            <a:normAutofit/>
          </a:bodyPr>
          <a:lstStyle/>
          <a:p>
            <a:r>
              <a:rPr lang="en-IN" dirty="0">
                <a:latin typeface="Times New Roman" panose="02020603050405020304" pitchFamily="18" charset="0"/>
                <a:cs typeface="Times New Roman" panose="02020603050405020304" pitchFamily="18" charset="0"/>
              </a:rPr>
              <a:t>Herbert Simon combined economic theory and philosophical theory in order to lay the foundation of modern theory of decision making. He described about some phases of decision making those are as follows:</a:t>
            </a:r>
          </a:p>
          <a:p>
            <a:r>
              <a:rPr lang="en-IN" b="1" dirty="0">
                <a:latin typeface="Times New Roman" panose="02020603050405020304" pitchFamily="18" charset="0"/>
                <a:cs typeface="Times New Roman" panose="02020603050405020304" pitchFamily="18" charset="0"/>
              </a:rPr>
              <a:t>1.The Intelligence Activities</a:t>
            </a:r>
          </a:p>
          <a:p>
            <a:r>
              <a:rPr lang="en-IN" b="1" dirty="0">
                <a:latin typeface="Times New Roman" panose="02020603050405020304" pitchFamily="18" charset="0"/>
                <a:cs typeface="Times New Roman" panose="02020603050405020304" pitchFamily="18" charset="0"/>
              </a:rPr>
              <a:t>2. The Design Activity</a:t>
            </a:r>
          </a:p>
          <a:p>
            <a:r>
              <a:rPr lang="en-IN" b="1" dirty="0">
                <a:latin typeface="Times New Roman" panose="02020603050405020304" pitchFamily="18" charset="0"/>
                <a:cs typeface="Times New Roman" panose="02020603050405020304" pitchFamily="18" charset="0"/>
              </a:rPr>
              <a:t>3. The Choice Activity</a:t>
            </a:r>
          </a:p>
        </p:txBody>
      </p:sp>
    </p:spTree>
    <p:extLst>
      <p:ext uri="{BB962C8B-B14F-4D97-AF65-F5344CB8AC3E}">
        <p14:creationId xmlns:p14="http://schemas.microsoft.com/office/powerpoint/2010/main" val="32567528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D23E-4B96-8AD9-6876-E48F2D6F8780}"/>
              </a:ext>
            </a:extLst>
          </p:cNvPr>
          <p:cNvSpPr>
            <a:spLocks noGrp="1"/>
          </p:cNvSpPr>
          <p:nvPr>
            <p:ph type="title"/>
          </p:nvPr>
        </p:nvSpPr>
        <p:spPr/>
        <p:txBody>
          <a:bodyPr>
            <a:normAutofit fontScale="90000"/>
          </a:bodyPr>
          <a:lstStyle/>
          <a:p>
            <a:br>
              <a:rPr lang="en-IN" b="1" dirty="0">
                <a:latin typeface="Times New Roman" panose="02020603050405020304" pitchFamily="18" charset="0"/>
                <a:cs typeface="Times New Roman" panose="02020603050405020304" pitchFamily="18" charset="0"/>
              </a:rPr>
            </a:br>
            <a:r>
              <a:rPr lang="en-IN" b="1" dirty="0">
                <a:latin typeface="Times New Roman" panose="02020603050405020304" pitchFamily="18" charset="0"/>
                <a:cs typeface="Times New Roman" panose="02020603050405020304" pitchFamily="18" charset="0"/>
              </a:rPr>
              <a:t>1.The Intelligence Activities</a:t>
            </a:r>
            <a:br>
              <a:rPr lang="en-IN" b="1"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E11998C6-A0A3-9CE9-0D18-78F7D995DC9A}"/>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Simon says that decision making involves choice between alternative plans of action. The first point which Simon makes in his book, “Administrative Behaviour “ is that every decision consists of a logical combination of fact and value propositions. A fact is a statement indicating what the product is, was or has been. A statement of fact may be proved or disapproved. In general this phase is related to intelligent activity which involves finding occasions for making decision.</a:t>
            </a:r>
            <a:endParaRPr lang="en-IN" dirty="0"/>
          </a:p>
        </p:txBody>
      </p:sp>
    </p:spTree>
    <p:extLst>
      <p:ext uri="{BB962C8B-B14F-4D97-AF65-F5344CB8AC3E}">
        <p14:creationId xmlns:p14="http://schemas.microsoft.com/office/powerpoint/2010/main" val="272897344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4C23-7AAD-52EA-72AB-44F3A310D617}"/>
              </a:ext>
            </a:extLst>
          </p:cNvPr>
          <p:cNvSpPr>
            <a:spLocks noGrp="1"/>
          </p:cNvSpPr>
          <p:nvPr>
            <p:ph type="title"/>
          </p:nvPr>
        </p:nvSpPr>
        <p:spPr/>
        <p:txBody>
          <a:bodyPr>
            <a:normAutofit fontScale="90000"/>
          </a:bodyPr>
          <a:lstStyle/>
          <a:p>
            <a:br>
              <a:rPr lang="en-IN" b="1" dirty="0">
                <a:latin typeface="Times New Roman" panose="02020603050405020304" pitchFamily="18" charset="0"/>
                <a:cs typeface="Times New Roman" panose="02020603050405020304" pitchFamily="18" charset="0"/>
              </a:rPr>
            </a:br>
            <a:r>
              <a:rPr lang="en-IN" b="1" dirty="0">
                <a:latin typeface="Times New Roman" panose="02020603050405020304" pitchFamily="18" charset="0"/>
                <a:cs typeface="Times New Roman" panose="02020603050405020304" pitchFamily="18" charset="0"/>
              </a:rPr>
              <a:t>2. The Design Activity</a:t>
            </a:r>
            <a:br>
              <a:rPr lang="en-IN" b="1"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2FF01542-A7D4-DFAE-A64B-96D535640C06}"/>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The Design Activity means courses of action inventing, developing  and analysing possible conditions of surprise are concealment of the time and  place of work. Combine these two fact statements  about concealment and about the necessity  and the use of surprise with the value statement –work successfully. Combine all these logical statements and you will get  a decision: set the time and place of work.</a:t>
            </a:r>
          </a:p>
        </p:txBody>
      </p:sp>
    </p:spTree>
    <p:extLst>
      <p:ext uri="{BB962C8B-B14F-4D97-AF65-F5344CB8AC3E}">
        <p14:creationId xmlns:p14="http://schemas.microsoft.com/office/powerpoint/2010/main" val="28095415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189E6-0E30-045B-ED94-E63031EFB1BA}"/>
              </a:ext>
            </a:extLst>
          </p:cNvPr>
          <p:cNvSpPr>
            <a:spLocks noGrp="1"/>
          </p:cNvSpPr>
          <p:nvPr>
            <p:ph type="title"/>
          </p:nvPr>
        </p:nvSpPr>
        <p:spPr/>
        <p:txBody>
          <a:bodyPr>
            <a:normAutofit fontScale="90000"/>
          </a:bodyPr>
          <a:lstStyle/>
          <a:p>
            <a:br>
              <a:rPr lang="en-IN" b="1" dirty="0">
                <a:latin typeface="Times New Roman" panose="02020603050405020304" pitchFamily="18" charset="0"/>
                <a:cs typeface="Times New Roman" panose="02020603050405020304" pitchFamily="18" charset="0"/>
              </a:rPr>
            </a:br>
            <a:r>
              <a:rPr lang="en-IN" b="1" dirty="0">
                <a:latin typeface="Times New Roman" panose="02020603050405020304" pitchFamily="18" charset="0"/>
                <a:cs typeface="Times New Roman" panose="02020603050405020304" pitchFamily="18" charset="0"/>
              </a:rPr>
              <a:t>3. The Choice Activity</a:t>
            </a:r>
            <a:br>
              <a:rPr lang="en-IN" b="1"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ABF6F197-8562-F958-C230-63E300174F83}"/>
              </a:ext>
            </a:extLst>
          </p:cNvPr>
          <p:cNvSpPr>
            <a:spLocks noGrp="1"/>
          </p:cNvSpPr>
          <p:nvPr>
            <p:ph idx="1"/>
          </p:nvPr>
        </p:nvSpPr>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According to Simon a decision is a choice among several alternatives. This idea is derived from economists. When one is faced with problem, he has a number of alternatives and he has to choose among them in order to maximise profit whatever one wants to achieve. He also suggested that the decision maker should keep in mind that every alternative contains consequence. According to economists One is called upon to choose out of the various consequences of an alternative in order to maximise his profits. Thus a decision maker should take rational decision. In rational decision there are three elements first one is one should aware of all alternatives. Secondly he must know every consequence of an alternative. Thirdly there should be perfectly rational choice.</a:t>
            </a:r>
          </a:p>
        </p:txBody>
      </p:sp>
    </p:spTree>
    <p:extLst>
      <p:ext uri="{BB962C8B-B14F-4D97-AF65-F5344CB8AC3E}">
        <p14:creationId xmlns:p14="http://schemas.microsoft.com/office/powerpoint/2010/main" val="37651101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8FF45-3735-CC47-367C-EBEA61D77A0E}"/>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Types of Decision - making:</a:t>
            </a:r>
          </a:p>
        </p:txBody>
      </p:sp>
      <p:sp>
        <p:nvSpPr>
          <p:cNvPr id="3" name="Content Placeholder 2">
            <a:extLst>
              <a:ext uri="{FF2B5EF4-FFF2-40B4-BE49-F238E27FC236}">
                <a16:creationId xmlns:a16="http://schemas.microsoft.com/office/drawing/2014/main" id="{EFE378D0-ADB4-6BAE-E28C-03DE0610AD3D}"/>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Herbert A. Simon described about various types of decision making among them he emphasized on two types of decision making those are-:</a:t>
            </a:r>
          </a:p>
          <a:p>
            <a:r>
              <a:rPr lang="en-IN" dirty="0">
                <a:latin typeface="Times New Roman" panose="02020603050405020304" pitchFamily="18" charset="0"/>
                <a:cs typeface="Times New Roman" panose="02020603050405020304" pitchFamily="18" charset="0"/>
              </a:rPr>
              <a:t>1.Programmed Decision</a:t>
            </a:r>
          </a:p>
          <a:p>
            <a:r>
              <a:rPr lang="en-IN" dirty="0">
                <a:latin typeface="Times New Roman" panose="02020603050405020304" pitchFamily="18" charset="0"/>
                <a:cs typeface="Times New Roman" panose="02020603050405020304" pitchFamily="18" charset="0"/>
              </a:rPr>
              <a:t>2. Unprogrammed Decision</a:t>
            </a:r>
          </a:p>
        </p:txBody>
      </p:sp>
    </p:spTree>
    <p:extLst>
      <p:ext uri="{BB962C8B-B14F-4D97-AF65-F5344CB8AC3E}">
        <p14:creationId xmlns:p14="http://schemas.microsoft.com/office/powerpoint/2010/main" val="2994423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BF7CBD-D876-9C4E-73E6-946C8A441595}"/>
              </a:ext>
            </a:extLst>
          </p:cNvPr>
          <p:cNvSpPr>
            <a:spLocks noGrp="1"/>
          </p:cNvSpPr>
          <p:nvPr>
            <p:ph idx="1"/>
          </p:nvPr>
        </p:nvSpPr>
        <p:spPr/>
        <p:txBody>
          <a:bodyPr/>
          <a:lstStyle/>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9.Philip Selznick</a:t>
            </a:r>
            <a:r>
              <a:rPr lang="en-US" b="0" i="0" dirty="0">
                <a:solidFill>
                  <a:srgbClr val="374151"/>
                </a:solidFill>
                <a:effectLst/>
                <a:latin typeface="Times New Roman" panose="02020603050405020304" pitchFamily="18" charset="0"/>
                <a:cs typeface="Times New Roman" panose="02020603050405020304" pitchFamily="18" charset="0"/>
              </a:rPr>
              <a:t>: Philip Selznick, a sociologist, defined administration as "the social process that enables a group of people to achieve a common purpose." His definition underscores the social and collaborative nature of administration.</a:t>
            </a:r>
          </a:p>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10.Peter F. Drucker</a:t>
            </a:r>
            <a:r>
              <a:rPr lang="en-US" b="0" i="0" dirty="0">
                <a:solidFill>
                  <a:srgbClr val="374151"/>
                </a:solidFill>
                <a:effectLst/>
                <a:latin typeface="Times New Roman" panose="02020603050405020304" pitchFamily="18" charset="0"/>
                <a:cs typeface="Times New Roman" panose="02020603050405020304" pitchFamily="18" charset="0"/>
              </a:rPr>
              <a:t>: Peter F. Drucker, a management consultant and author, described administration as "a multi-purpose organ that manages business and manages managers and manages workers and work." His definition reflects the complexity and diversity of administrative responsibilities.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68361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AB6C4-DEBD-4DF5-8496-38DA8C9E5153}"/>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b="1" i="1" u="sng" dirty="0">
                <a:latin typeface="Times New Roman" panose="02020603050405020304" pitchFamily="18" charset="0"/>
                <a:cs typeface="Times New Roman" panose="02020603050405020304" pitchFamily="18" charset="0"/>
              </a:rPr>
              <a:t>1.Programmed Decision:</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7B370099-DF43-8E52-D405-01183B8B60BE}"/>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A programmed decision is one in which a certain programme exists in our mind or on paper which automatically gives us the solution once we work out the programme. Every bureaucratic rule or regulation is a programme and every application of a programme gives us a programmed decision.</a:t>
            </a:r>
          </a:p>
        </p:txBody>
      </p:sp>
    </p:spTree>
    <p:extLst>
      <p:ext uri="{BB962C8B-B14F-4D97-AF65-F5344CB8AC3E}">
        <p14:creationId xmlns:p14="http://schemas.microsoft.com/office/powerpoint/2010/main" val="181401159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DA8F0-6415-D9D4-9DF6-613E70253617}"/>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b="1" i="1" u="sng" dirty="0">
                <a:latin typeface="Times New Roman" panose="02020603050405020304" pitchFamily="18" charset="0"/>
                <a:cs typeface="Times New Roman" panose="02020603050405020304" pitchFamily="18" charset="0"/>
              </a:rPr>
              <a:t>2. Unprogrammed Decision:</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8F9D5CD8-2148-7D1F-8C02-F06F78CCB56C}"/>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An unprogrammed decision is one for which we don’t have any precedence or rules and regulations to direct us. The decision is to  be worked out personally. In this process no definite procedure is followed and the bases are unstructured and consequential.</a:t>
            </a:r>
            <a:endParaRPr lang="en-US" sz="18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284837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365B7-622B-6D10-193F-25475C2AA777}"/>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Rationality:</a:t>
            </a:r>
          </a:p>
        </p:txBody>
      </p:sp>
      <p:sp>
        <p:nvSpPr>
          <p:cNvPr id="3" name="Content Placeholder 2">
            <a:extLst>
              <a:ext uri="{FF2B5EF4-FFF2-40B4-BE49-F238E27FC236}">
                <a16:creationId xmlns:a16="http://schemas.microsoft.com/office/drawing/2014/main" id="{1DE5D262-C946-BED5-4A0F-1489CB0B877D}"/>
              </a:ext>
            </a:extLst>
          </p:cNvPr>
          <p:cNvSpPr>
            <a:spLocks noGrp="1"/>
          </p:cNvSpPr>
          <p:nvPr>
            <p:ph idx="1"/>
          </p:nvPr>
        </p:nvSpPr>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According to Herbert A Simon a decision maker has to take decision in both levels like in simplest level along with in complicated level. But during taking any decision he has to follow the “Bounded Rationality”. To understand rationality he described about two types of rationality one is Objective Rationality and other one is Subjective Rationality. An Objective Rationality which fulfils all the conditions (1.Aware about all alternatives 2.Know every consequence of an alternative 3.Take perfect ration choice) while taking any decisions. Another one is “Subjective Rationality”  which is a condition in which when one knows a few alternatives  of which he knows  a few of the consequences and he chooses out of these  alternatives. It is also called as “Bounded Rationality”.</a:t>
            </a:r>
          </a:p>
        </p:txBody>
      </p:sp>
    </p:spTree>
    <p:extLst>
      <p:ext uri="{BB962C8B-B14F-4D97-AF65-F5344CB8AC3E}">
        <p14:creationId xmlns:p14="http://schemas.microsoft.com/office/powerpoint/2010/main" val="259684865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DC0404-B94B-14AB-8FFC-E82636955419}"/>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While taking many decisions  a decision maker has to face many challenges such as Objective rationality is impossible. What is possible is “Bounded Rationality”. Through “Bounded Rationality” human being can satisfy himself  by not maximising his choices.</a:t>
            </a:r>
          </a:p>
        </p:txBody>
      </p:sp>
    </p:spTree>
    <p:extLst>
      <p:ext uri="{BB962C8B-B14F-4D97-AF65-F5344CB8AC3E}">
        <p14:creationId xmlns:p14="http://schemas.microsoft.com/office/powerpoint/2010/main" val="376925935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92B0C-38BA-F0EE-A2E2-105673BB22A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Factors for Successful use of “Bounded Rationality” -</a:t>
            </a:r>
          </a:p>
        </p:txBody>
      </p:sp>
      <p:sp>
        <p:nvSpPr>
          <p:cNvPr id="3" name="Content Placeholder 2">
            <a:extLst>
              <a:ext uri="{FF2B5EF4-FFF2-40B4-BE49-F238E27FC236}">
                <a16:creationId xmlns:a16="http://schemas.microsoft.com/office/drawing/2014/main" id="{8038084C-17D2-2C2A-9DE8-39B0AFEDEE31}"/>
              </a:ext>
            </a:extLst>
          </p:cNvPr>
          <p:cNvSpPr>
            <a:spLocks noGrp="1"/>
          </p:cNvSpPr>
          <p:nvPr>
            <p:ph idx="1"/>
          </p:nvPr>
        </p:nvSpPr>
        <p:spPr/>
        <p:txBody>
          <a:bodyPr>
            <a:normAutofit fontScale="92500" lnSpcReduction="20000"/>
          </a:bodyPr>
          <a:lstStyle/>
          <a:p>
            <a:r>
              <a:rPr lang="en-IN" dirty="0">
                <a:latin typeface="Times New Roman" panose="02020603050405020304" pitchFamily="18" charset="0"/>
                <a:cs typeface="Times New Roman" panose="02020603050405020304" pitchFamily="18" charset="0"/>
              </a:rPr>
              <a:t>He also described about various factors which are responsible for successful use of bounded rationality which leads to the satisficing decision. Those are :</a:t>
            </a:r>
          </a:p>
          <a:p>
            <a:pPr marL="0" indent="0">
              <a:buNone/>
            </a:pPr>
            <a:endParaRPr lang="en-IN" sz="1800" b="0" i="0" u="none" strike="noStrike" baseline="0" dirty="0">
              <a:solidFill>
                <a:srgbClr val="000000"/>
              </a:solidFill>
              <a:latin typeface="Times New Roman" panose="02020603050405020304" pitchFamily="18" charset="0"/>
              <a:cs typeface="Times New Roman" panose="02020603050405020304" pitchFamily="18" charset="0"/>
            </a:endParaRPr>
          </a:p>
          <a:p>
            <a:pPr marL="0" indent="0">
              <a:buNone/>
            </a:pPr>
            <a:r>
              <a:rPr lang="en-IN" sz="1800" dirty="0">
                <a:latin typeface="Times New Roman" panose="02020603050405020304" pitchFamily="18" charset="0"/>
                <a:cs typeface="Times New Roman" panose="02020603050405020304" pitchFamily="18" charset="0"/>
              </a:rPr>
              <a:t>1.Dynamic rather than static nature of organizational objectives.</a:t>
            </a:r>
          </a:p>
          <a:p>
            <a:pPr marL="0" indent="0">
              <a:buNone/>
            </a:pPr>
            <a:r>
              <a:rPr lang="en-IN" sz="1800" b="0" i="0" u="none" strike="noStrike" baseline="0" dirty="0">
                <a:solidFill>
                  <a:srgbClr val="000000"/>
                </a:solidFill>
                <a:latin typeface="Times New Roman" panose="02020603050405020304" pitchFamily="18" charset="0"/>
                <a:cs typeface="Times New Roman" panose="02020603050405020304" pitchFamily="18" charset="0"/>
              </a:rPr>
              <a:t>2.</a:t>
            </a:r>
            <a:r>
              <a:rPr lang="en-US" sz="1800" b="0" i="0" u="none" strike="noStrike" baseline="0" dirty="0">
                <a:solidFill>
                  <a:srgbClr val="000000"/>
                </a:solidFill>
                <a:latin typeface="Times New Roman" panose="02020603050405020304" pitchFamily="18" charset="0"/>
              </a:rPr>
              <a:t> Imperfect information or inadequate information as well as limited capacity to analyze the available information. </a:t>
            </a:r>
            <a:endParaRPr lang="en-IN" sz="1800" b="0" i="0" u="none" strike="noStrike" baseline="0" dirty="0">
              <a:solidFill>
                <a:srgbClr val="000000"/>
              </a:solidFill>
              <a:latin typeface="Times New Roman" panose="02020603050405020304" pitchFamily="18" charset="0"/>
              <a:cs typeface="Times New Roman" panose="02020603050405020304" pitchFamily="18" charset="0"/>
            </a:endParaRPr>
          </a:p>
          <a:p>
            <a:pPr marL="0" indent="0">
              <a:buNone/>
            </a:pPr>
            <a:r>
              <a:rPr lang="en-IN" sz="1800" dirty="0">
                <a:solidFill>
                  <a:srgbClr val="000000"/>
                </a:solidFill>
                <a:latin typeface="Times New Roman" panose="02020603050405020304" pitchFamily="18" charset="0"/>
                <a:cs typeface="Times New Roman" panose="02020603050405020304" pitchFamily="18" charset="0"/>
              </a:rPr>
              <a:t>3.</a:t>
            </a:r>
            <a:r>
              <a:rPr lang="en-US" sz="1800" b="0" i="0" u="none" strike="noStrike" baseline="0" dirty="0">
                <a:solidFill>
                  <a:srgbClr val="000000"/>
                </a:solidFill>
                <a:latin typeface="Times New Roman" panose="02020603050405020304" pitchFamily="18" charset="0"/>
              </a:rPr>
              <a:t>Time and cost constraints. </a:t>
            </a:r>
          </a:p>
          <a:p>
            <a:pPr marL="0" indent="0">
              <a:buNone/>
            </a:pPr>
            <a:r>
              <a:rPr lang="en-US" sz="1800" dirty="0">
                <a:solidFill>
                  <a:srgbClr val="000000"/>
                </a:solidFill>
                <a:latin typeface="Times New Roman" panose="02020603050405020304" pitchFamily="18" charset="0"/>
              </a:rPr>
              <a:t>4.</a:t>
            </a:r>
            <a:r>
              <a:rPr lang="en-IN" sz="1800" b="0" i="0" u="none" strike="noStrike" baseline="0" dirty="0">
                <a:solidFill>
                  <a:srgbClr val="000000"/>
                </a:solidFill>
                <a:latin typeface="Times New Roman" panose="02020603050405020304" pitchFamily="18" charset="0"/>
              </a:rPr>
              <a:t>Environmental forces or external factors.</a:t>
            </a:r>
          </a:p>
          <a:p>
            <a:pPr marL="0" indent="0">
              <a:buNone/>
            </a:pPr>
            <a:r>
              <a:rPr lang="en-US" sz="1800" b="0" i="0" u="none" strike="noStrike" baseline="0" dirty="0">
                <a:solidFill>
                  <a:srgbClr val="000000"/>
                </a:solidFill>
                <a:latin typeface="Times New Roman" panose="02020603050405020304" pitchFamily="18" charset="0"/>
              </a:rPr>
              <a:t>5. Alternatives cannot be always quantified in an ordered preference. </a:t>
            </a:r>
            <a:endParaRPr lang="en-IN" sz="1800" dirty="0">
              <a:solidFill>
                <a:srgbClr val="000000"/>
              </a:solidFill>
              <a:latin typeface="Times New Roman" panose="02020603050405020304" pitchFamily="18" charset="0"/>
            </a:endParaRPr>
          </a:p>
          <a:p>
            <a:pPr marL="0" indent="0">
              <a:buNone/>
            </a:pPr>
            <a:r>
              <a:rPr lang="en-US" sz="1800" b="0" i="0" u="none" strike="noStrike" baseline="0" dirty="0">
                <a:solidFill>
                  <a:srgbClr val="000000"/>
                </a:solidFill>
                <a:latin typeface="Times New Roman" panose="02020603050405020304" pitchFamily="18" charset="0"/>
              </a:rPr>
              <a:t>6. Decision-maker may not be aware of all the possible alternatives available and their consequences. </a:t>
            </a:r>
            <a:endParaRPr lang="en-IN" sz="1800" b="0" i="0" u="none" strike="noStrike" baseline="0" dirty="0">
              <a:solidFill>
                <a:srgbClr val="000000"/>
              </a:solidFill>
              <a:latin typeface="Times New Roman" panose="02020603050405020304" pitchFamily="18" charset="0"/>
            </a:endParaRPr>
          </a:p>
          <a:p>
            <a:pPr marL="0" indent="0">
              <a:buNone/>
            </a:pPr>
            <a:r>
              <a:rPr lang="en-US" sz="1800" b="0" i="0" u="none" strike="noStrike" baseline="0" dirty="0">
                <a:solidFill>
                  <a:srgbClr val="000000"/>
                </a:solidFill>
                <a:latin typeface="Times New Roman" panose="02020603050405020304" pitchFamily="18" charset="0"/>
              </a:rPr>
              <a:t>7. Personal factors of the decision-maker. </a:t>
            </a:r>
          </a:p>
          <a:p>
            <a:pPr marL="0" indent="0">
              <a:buNone/>
            </a:pPr>
            <a:r>
              <a:rPr lang="en-US" sz="1800" b="0" i="0" u="none" strike="noStrike" baseline="0" dirty="0">
                <a:solidFill>
                  <a:srgbClr val="000000"/>
                </a:solidFill>
                <a:latin typeface="Times New Roman" panose="02020603050405020304" pitchFamily="18" charset="0"/>
              </a:rPr>
              <a:t>8. Organizational factors like procedure, rules channels of communication etc. </a:t>
            </a:r>
          </a:p>
          <a:p>
            <a:pPr marL="0" indent="0">
              <a:buNone/>
            </a:pPr>
            <a:r>
              <a:rPr lang="en-IN" sz="1800" b="0" i="0" u="none" strike="noStrike" baseline="0" dirty="0">
                <a:solidFill>
                  <a:srgbClr val="000000"/>
                </a:solidFill>
                <a:latin typeface="Times New Roman" panose="02020603050405020304" pitchFamily="18" charset="0"/>
              </a:rPr>
              <a:t> </a:t>
            </a:r>
            <a:endParaRPr lang="en-US" sz="1200" b="0" i="0" u="none" strike="noStrike" baseline="0" dirty="0">
              <a:solidFill>
                <a:srgbClr val="000000"/>
              </a:solidFill>
              <a:latin typeface="Times New Roman" panose="02020603050405020304" pitchFamily="18" charset="0"/>
            </a:endParaRPr>
          </a:p>
          <a:p>
            <a:pPr marL="0" indent="0">
              <a:buNone/>
            </a:pPr>
            <a:endParaRPr lang="en-US" sz="1800"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27352960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3C7E-730B-A460-46E2-0752172E7E30}"/>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Administrative Man:</a:t>
            </a:r>
          </a:p>
        </p:txBody>
      </p:sp>
      <p:sp>
        <p:nvSpPr>
          <p:cNvPr id="3" name="Content Placeholder 2">
            <a:extLst>
              <a:ext uri="{FF2B5EF4-FFF2-40B4-BE49-F238E27FC236}">
                <a16:creationId xmlns:a16="http://schemas.microsoft.com/office/drawing/2014/main" id="{B27C8DC7-B6A6-E442-0932-8D3EE206B56B}"/>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He described about some characteristics of Administrative man who is according to him a capable person to take rational decision those are :</a:t>
            </a:r>
          </a:p>
          <a:p>
            <a:r>
              <a:rPr lang="en-US" sz="1800" b="0" i="0" u="none" strike="noStrike" baseline="0" dirty="0">
                <a:solidFill>
                  <a:srgbClr val="000000"/>
                </a:solidFill>
                <a:latin typeface="Times New Roman" panose="02020603050405020304" pitchFamily="18" charset="0"/>
              </a:rPr>
              <a:t>1. Administrative man looks for satisfactory alternative. </a:t>
            </a:r>
            <a:endParaRPr lang="en-IN" sz="1800" b="0" i="0" u="none" strike="noStrike" baseline="0" dirty="0">
              <a:solidFill>
                <a:srgbClr val="000000"/>
              </a:solidFill>
              <a:latin typeface="Times New Roman" panose="02020603050405020304" pitchFamily="18" charset="0"/>
              <a:cs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2. Administrative man recognize that the world he perceives is a drastically simplified model of the real world. </a:t>
            </a:r>
            <a:endParaRPr lang="en-IN" sz="1800" dirty="0">
              <a:solidFill>
                <a:srgbClr val="000000"/>
              </a:solidFill>
              <a:latin typeface="Times New Roman" panose="02020603050405020304" pitchFamily="18" charset="0"/>
              <a:cs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3. Administrative man can make his choices for his satisfaction not for his maximization of profit.</a:t>
            </a:r>
          </a:p>
          <a:p>
            <a:r>
              <a:rPr lang="en-IN" sz="1800" b="0" i="0" u="none" strike="noStrike" baseline="0" dirty="0">
                <a:solidFill>
                  <a:srgbClr val="000000"/>
                </a:solidFill>
                <a:latin typeface="Times New Roman" panose="02020603050405020304" pitchFamily="18" charset="0"/>
              </a:rPr>
              <a:t>4. Administrative </a:t>
            </a:r>
            <a:r>
              <a:rPr lang="en-US" sz="1800" b="0" i="0" u="none" strike="noStrike" baseline="0" dirty="0">
                <a:solidFill>
                  <a:srgbClr val="000000"/>
                </a:solidFill>
                <a:latin typeface="Times New Roman" panose="02020603050405020304" pitchFamily="18" charset="0"/>
              </a:rPr>
              <a:t>man is able to make decisions with relatively simple rule of thumb because he treats the world as rather empty.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86748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1F27B-F015-5A87-B6CB-98BAEA1D8B89}"/>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Ecological Approach by F. W. Riggs</a:t>
            </a:r>
          </a:p>
        </p:txBody>
      </p:sp>
      <p:sp>
        <p:nvSpPr>
          <p:cNvPr id="3" name="Content Placeholder 2">
            <a:extLst>
              <a:ext uri="{FF2B5EF4-FFF2-40B4-BE49-F238E27FC236}">
                <a16:creationId xmlns:a16="http://schemas.microsoft.com/office/drawing/2014/main" id="{9CFDB744-18D8-19EE-DC39-20C632411B0C}"/>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Fred W. Riggs, a prominent scholar in public administration, introduced the Ecological Approach to Public Administration in the mid-20th century. This approach, outlined in his seminal work "Administration in Developing Countries" (1964), emphasized understanding administrative systems within their broader societal and environmental context. Riggs argued that administrative structures and functions are influenced by the cultural, social, economic, and political environment of a particular country or region. His ecological perspective urged scholars to consider the interdependence of various elements and the dynamic interactions shaping administrative practices. Riggs' Ecological Approach significantly contributed to the development of comparative public administration, offering a holistic framework for analyzing administrative phenomena globally.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61565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FC576-4B63-79A4-2287-70CB9C332459}"/>
              </a:ext>
            </a:extLst>
          </p:cNvPr>
          <p:cNvSpPr>
            <a:spLocks noGrp="1"/>
          </p:cNvSpPr>
          <p:nvPr>
            <p:ph type="title"/>
          </p:nvPr>
        </p:nvSpPr>
        <p:spPr/>
        <p:txBody>
          <a:bodyPr/>
          <a:lstStyle/>
          <a:p>
            <a:r>
              <a:rPr lang="en-IN" dirty="0"/>
              <a:t>Characteristics of Ecological Approach by </a:t>
            </a:r>
            <a:r>
              <a:rPr lang="en-IN" dirty="0" err="1"/>
              <a:t>F.W.Riggs</a:t>
            </a:r>
            <a:r>
              <a:rPr lang="en-IN" dirty="0"/>
              <a:t>:</a:t>
            </a:r>
          </a:p>
        </p:txBody>
      </p:sp>
      <p:sp>
        <p:nvSpPr>
          <p:cNvPr id="3" name="Content Placeholder 2">
            <a:extLst>
              <a:ext uri="{FF2B5EF4-FFF2-40B4-BE49-F238E27FC236}">
                <a16:creationId xmlns:a16="http://schemas.microsoft.com/office/drawing/2014/main" id="{C7E8AC52-C3A2-0F9C-EB98-AD0D31BD5397}"/>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Fred W. Riggs' Ecological Approach to Public Administration is characterized by several key features:</a:t>
            </a:r>
          </a:p>
          <a:p>
            <a:pPr algn="just"/>
            <a:r>
              <a:rPr lang="en-US" dirty="0">
                <a:latin typeface="Times New Roman" panose="02020603050405020304" pitchFamily="18" charset="0"/>
                <a:cs typeface="Times New Roman" panose="02020603050405020304" pitchFamily="18" charset="0"/>
              </a:rPr>
              <a:t>Holistic Perspective: Riggs emphasized the need to view administrative systems holistically, considering the interdependence of various factors such as culture, society, politics, and </a:t>
            </a:r>
            <a:r>
              <a:rPr lang="en-US" dirty="0" err="1">
                <a:latin typeface="Times New Roman" panose="02020603050405020304" pitchFamily="18" charset="0"/>
                <a:cs typeface="Times New Roman" panose="02020603050405020304" pitchFamily="18" charset="0"/>
              </a:rPr>
              <a:t>economics.Contextual</a:t>
            </a:r>
            <a:r>
              <a:rPr lang="en-US" dirty="0">
                <a:latin typeface="Times New Roman" panose="02020603050405020304" pitchFamily="18" charset="0"/>
                <a:cs typeface="Times New Roman" panose="02020603050405020304" pitchFamily="18" charset="0"/>
              </a:rPr>
              <a:t> Analysis: The Ecological Approach advocates for analyzing administrative systems in the context of their environment. Riggs argued that administrative structures and practices are shaped by the unique characteristics of each country or region.</a:t>
            </a:r>
          </a:p>
          <a:p>
            <a:pPr algn="just"/>
            <a:r>
              <a:rPr lang="en-US" dirty="0">
                <a:latin typeface="Times New Roman" panose="02020603050405020304" pitchFamily="18" charset="0"/>
                <a:cs typeface="Times New Roman" panose="02020603050405020304" pitchFamily="18" charset="0"/>
              </a:rPr>
              <a:t>Comparative Orientation: Riggs was a pioneer in comparative public administration, comparing administrative systems across different countries. This approach allowed for a better understanding of how diverse environmental factors influence administrative behavior.</a:t>
            </a:r>
          </a:p>
          <a:p>
            <a:pPr algn="just"/>
            <a:r>
              <a:rPr lang="en-US" dirty="0">
                <a:latin typeface="Times New Roman" panose="02020603050405020304" pitchFamily="18" charset="0"/>
                <a:cs typeface="Times New Roman" panose="02020603050405020304" pitchFamily="18" charset="0"/>
              </a:rPr>
              <a:t>Cultural Sensitivity: Riggs highlighted the importance of cultural factors in administrative analysis. He argued that administrative systems should be studied within the cultural context of the society they serve.</a:t>
            </a:r>
          </a:p>
        </p:txBody>
      </p:sp>
    </p:spTree>
    <p:extLst>
      <p:ext uri="{BB962C8B-B14F-4D97-AF65-F5344CB8AC3E}">
        <p14:creationId xmlns:p14="http://schemas.microsoft.com/office/powerpoint/2010/main" val="334738585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32993D-4024-929A-9390-FBC46F5FF766}"/>
              </a:ext>
            </a:extLst>
          </p:cNvPr>
          <p:cNvSpPr>
            <a:spLocks noGrp="1"/>
          </p:cNvSpPr>
          <p:nvPr>
            <p:ph idx="1"/>
          </p:nvPr>
        </p:nvSpPr>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Dynamic Interactions: Riggs emphasized the dynamic nature of administrative systems, suggesting that they are subject to continuous interactions and adjustments based on changes in the external environment.</a:t>
            </a:r>
          </a:p>
          <a:p>
            <a:pPr algn="just"/>
            <a:r>
              <a:rPr lang="en-US" dirty="0">
                <a:latin typeface="Times New Roman" panose="02020603050405020304" pitchFamily="18" charset="0"/>
                <a:cs typeface="Times New Roman" panose="02020603050405020304" pitchFamily="18" charset="0"/>
              </a:rPr>
              <a:t>Integration of Formal and Informal Structures: The Ecological Approach recognizes both formal and informal aspects of administrative systems. Riggs believed that informal structures, such as societal norms and values, play a crucial role in shaping administrative behavior.</a:t>
            </a:r>
          </a:p>
          <a:p>
            <a:pPr algn="just"/>
            <a:r>
              <a:rPr lang="en-US" dirty="0">
                <a:latin typeface="Times New Roman" panose="02020603050405020304" pitchFamily="18" charset="0"/>
                <a:cs typeface="Times New Roman" panose="02020603050405020304" pitchFamily="18" charset="0"/>
              </a:rPr>
              <a:t>Emphasis on Developmental States: Riggs applied his approach particularly to developing countries, highlighting the challenges and opportunities these nations face in building effective administrative systems that promote socio-economic development.</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Overall, Riggs' Ecological Approach provided a comprehensive framework for understanding public administration in diverse and dynamic environments, influencing subsequent research in comparative public administration and organizational theory.</a:t>
            </a:r>
            <a:endParaRPr lang="en-IN" dirty="0">
              <a:latin typeface="Times New Roman" panose="02020603050405020304" pitchFamily="18" charset="0"/>
              <a:cs typeface="Times New Roman" panose="02020603050405020304" pitchFamily="18" charset="0"/>
            </a:endParaRPr>
          </a:p>
          <a:p>
            <a:pPr algn="just"/>
            <a:endParaRPr lang="en-IN" dirty="0"/>
          </a:p>
        </p:txBody>
      </p:sp>
    </p:spTree>
    <p:extLst>
      <p:ext uri="{BB962C8B-B14F-4D97-AF65-F5344CB8AC3E}">
        <p14:creationId xmlns:p14="http://schemas.microsoft.com/office/powerpoint/2010/main" val="382599727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89E7A-2563-B6F5-810E-4E2385F0910A}"/>
              </a:ext>
            </a:extLst>
          </p:cNvPr>
          <p:cNvSpPr>
            <a:spLocks noGrp="1"/>
          </p:cNvSpPr>
          <p:nvPr>
            <p:ph type="title"/>
          </p:nvPr>
        </p:nvSpPr>
        <p:spPr/>
        <p:txBody>
          <a:bodyPr/>
          <a:lstStyle/>
          <a:p>
            <a:r>
              <a:rPr lang="en-IN" dirty="0"/>
              <a:t>Types of Society by Riggs:</a:t>
            </a:r>
          </a:p>
        </p:txBody>
      </p:sp>
      <p:sp>
        <p:nvSpPr>
          <p:cNvPr id="3" name="Content Placeholder 2">
            <a:extLst>
              <a:ext uri="{FF2B5EF4-FFF2-40B4-BE49-F238E27FC236}">
                <a16:creationId xmlns:a16="http://schemas.microsoft.com/office/drawing/2014/main" id="{971BCEB3-91BB-9417-96F1-179B6B9EFC34}"/>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Fred W. Riggs, in his work "Administration in Developing Countries" and other writings, proposed a typology of societies based on the dominance of certain administrative values and characteristics. Riggs classified societies into three types:</a:t>
            </a:r>
          </a:p>
          <a:p>
            <a:pPr algn="just"/>
            <a:r>
              <a:rPr lang="en-US" dirty="0">
                <a:latin typeface="Times New Roman" panose="02020603050405020304" pitchFamily="18" charset="0"/>
                <a:cs typeface="Times New Roman" panose="02020603050405020304" pitchFamily="18" charset="0"/>
              </a:rPr>
              <a:t>Prismatic Society:</a:t>
            </a:r>
          </a:p>
          <a:p>
            <a:pPr algn="just"/>
            <a:r>
              <a:rPr lang="en-US" dirty="0">
                <a:latin typeface="Times New Roman" panose="02020603050405020304" pitchFamily="18" charset="0"/>
                <a:cs typeface="Times New Roman" panose="02020603050405020304" pitchFamily="18" charset="0"/>
              </a:rPr>
              <a:t>A prismatic society, as conceptualized by Fred W. Riggs, represents a traditional or pre-modern social structure. It features informal, personalized administrative systems deeply rooted in cultural norms. Characterized by patrimonialism, it lacks formal bureaucracy, and governance is influenced by longstanding traditions and values, making it distinct from modern administrative models.</a:t>
            </a:r>
          </a:p>
        </p:txBody>
      </p:sp>
    </p:spTree>
    <p:extLst>
      <p:ext uri="{BB962C8B-B14F-4D97-AF65-F5344CB8AC3E}">
        <p14:creationId xmlns:p14="http://schemas.microsoft.com/office/powerpoint/2010/main" val="767795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A4DD1-7955-8BB9-10DA-A9D08AE32022}"/>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Definitions of Public Administration:</a:t>
            </a:r>
          </a:p>
        </p:txBody>
      </p:sp>
      <p:sp>
        <p:nvSpPr>
          <p:cNvPr id="3" name="Content Placeholder 2">
            <a:extLst>
              <a:ext uri="{FF2B5EF4-FFF2-40B4-BE49-F238E27FC236}">
                <a16:creationId xmlns:a16="http://schemas.microsoft.com/office/drawing/2014/main" id="{66DE0B09-A1D7-8B84-914C-7B7E48A11E83}"/>
              </a:ext>
            </a:extLst>
          </p:cNvPr>
          <p:cNvSpPr>
            <a:spLocks noGrp="1"/>
          </p:cNvSpPr>
          <p:nvPr>
            <p:ph idx="1"/>
          </p:nvPr>
        </p:nvSpPr>
        <p:spPr/>
        <p:txBody>
          <a:bodyPr>
            <a:normAutofit lnSpcReduction="10000"/>
          </a:bodyPr>
          <a:lstStyle/>
          <a:p>
            <a:pPr algn="just">
              <a:buFont typeface="+mj-lt"/>
              <a:buAutoNum type="arabicPeriod"/>
            </a:pPr>
            <a:r>
              <a:rPr lang="en-US" b="1" i="0" dirty="0">
                <a:solidFill>
                  <a:srgbClr val="374151"/>
                </a:solidFill>
                <a:effectLst/>
                <a:latin typeface="Times New Roman" panose="02020603050405020304" pitchFamily="18" charset="0"/>
                <a:cs typeface="Times New Roman" panose="02020603050405020304" pitchFamily="18" charset="0"/>
              </a:rPr>
              <a:t>Woodrow Wilson</a:t>
            </a:r>
            <a:r>
              <a:rPr lang="en-US" b="0" i="0" dirty="0">
                <a:solidFill>
                  <a:srgbClr val="374151"/>
                </a:solidFill>
                <a:effectLst/>
                <a:latin typeface="Times New Roman" panose="02020603050405020304" pitchFamily="18" charset="0"/>
                <a:cs typeface="Times New Roman" panose="02020603050405020304" pitchFamily="18" charset="0"/>
              </a:rPr>
              <a:t>: Wilson, often considered the father of public administration in the United States, defined public administration as "the detailed and systematic execution of public law." He emphasized the separation of politics and administration, arguing that administrators should focus on the efficient implementation of laws and policies.</a:t>
            </a:r>
          </a:p>
          <a:p>
            <a:pPr algn="just">
              <a:buFont typeface="+mj-lt"/>
              <a:buAutoNum type="arabicPeriod"/>
            </a:pPr>
            <a:r>
              <a:rPr lang="en-US" b="1" i="0" dirty="0">
                <a:solidFill>
                  <a:srgbClr val="374151"/>
                </a:solidFill>
                <a:effectLst/>
                <a:latin typeface="Times New Roman" panose="02020603050405020304" pitchFamily="18" charset="0"/>
                <a:cs typeface="Times New Roman" panose="02020603050405020304" pitchFamily="18" charset="0"/>
              </a:rPr>
              <a:t>Luther Gulick</a:t>
            </a:r>
            <a:r>
              <a:rPr lang="en-US" b="0" i="0" dirty="0">
                <a:solidFill>
                  <a:srgbClr val="374151"/>
                </a:solidFill>
                <a:effectLst/>
                <a:latin typeface="Times New Roman" panose="02020603050405020304" pitchFamily="18" charset="0"/>
                <a:cs typeface="Times New Roman" panose="02020603050405020304" pitchFamily="18" charset="0"/>
              </a:rPr>
              <a:t>: Luther Gulick, known for his work on administrative management, defined public administration as “the art and science of getting things done through people.” His definition underscores the importance of management and human resources in achieving government objectives.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62777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7D0C0E-447A-D9DA-5509-25F9D528DBAB}"/>
              </a:ext>
            </a:extLst>
          </p:cNvPr>
          <p:cNvSpPr>
            <a:spLocks noGrp="1"/>
          </p:cNvSpPr>
          <p:nvPr>
            <p:ph idx="1"/>
          </p:nvPr>
        </p:nvSpPr>
        <p:spPr/>
        <p:txBody>
          <a:bodyPr>
            <a:normAutofit fontScale="92500" lnSpcReduction="10000"/>
          </a:bodyPr>
          <a:lstStyle/>
          <a:p>
            <a:pPr algn="just"/>
            <a:r>
              <a:rPr lang="en-IN" dirty="0">
                <a:latin typeface="Times New Roman" panose="02020603050405020304" pitchFamily="18" charset="0"/>
                <a:cs typeface="Times New Roman" panose="02020603050405020304" pitchFamily="18" charset="0"/>
              </a:rPr>
              <a:t>Diffracted Society:</a:t>
            </a:r>
          </a:p>
          <a:p>
            <a:pPr algn="just"/>
            <a:r>
              <a:rPr lang="en-US" dirty="0">
                <a:latin typeface="Times New Roman" panose="02020603050405020304" pitchFamily="18" charset="0"/>
                <a:cs typeface="Times New Roman" panose="02020603050405020304" pitchFamily="18" charset="0"/>
              </a:rPr>
              <a:t>Diffracted society" is not a term commonly associated with Fred W. Riggs or widely used in the field of public administration. It's possible that there might be a misinterpretation or confusion regarding the term. If you have specific details or context, I can provide relevant information or clarification.</a:t>
            </a:r>
          </a:p>
          <a:p>
            <a:pPr algn="just"/>
            <a:r>
              <a:rPr lang="en-US" dirty="0">
                <a:latin typeface="Times New Roman" panose="02020603050405020304" pitchFamily="18" charset="0"/>
                <a:cs typeface="Times New Roman" panose="02020603050405020304" pitchFamily="18" charset="0"/>
              </a:rPr>
              <a:t>Fused Society:</a:t>
            </a:r>
          </a:p>
          <a:p>
            <a:pPr algn="just"/>
            <a:r>
              <a:rPr lang="en-US" dirty="0">
                <a:latin typeface="Times New Roman" panose="02020603050405020304" pitchFamily="18" charset="0"/>
                <a:cs typeface="Times New Roman" panose="02020603050405020304" pitchFamily="18" charset="0"/>
              </a:rPr>
              <a:t>“Fused society" is not a term commonly associated with Fred W. Riggs or widely used in public administration. If you have additional context or details, I can provide relevant information. However, based on the term alone, there is no widely recognized concept of a "fused society" in Riggs' works or in the field of public administration.</a:t>
            </a:r>
            <a:endParaRPr lang="en-IN" dirty="0">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879286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90EB7-8E32-A1E1-E8D4-E94A35F09363}"/>
              </a:ext>
            </a:extLst>
          </p:cNvPr>
          <p:cNvSpPr>
            <a:spLocks noGrp="1"/>
          </p:cNvSpPr>
          <p:nvPr>
            <p:ph type="title"/>
          </p:nvPr>
        </p:nvSpPr>
        <p:spPr/>
        <p:txBody>
          <a:bodyPr/>
          <a:lstStyle/>
          <a:p>
            <a:r>
              <a:rPr lang="en-IN" dirty="0"/>
              <a:t>SALA Model of </a:t>
            </a:r>
            <a:r>
              <a:rPr lang="en-IN" dirty="0" err="1"/>
              <a:t>F.W.Riggs</a:t>
            </a:r>
            <a:r>
              <a:rPr lang="en-IN" dirty="0"/>
              <a:t>:</a:t>
            </a:r>
          </a:p>
        </p:txBody>
      </p:sp>
      <p:sp>
        <p:nvSpPr>
          <p:cNvPr id="3" name="Content Placeholder 2">
            <a:extLst>
              <a:ext uri="{FF2B5EF4-FFF2-40B4-BE49-F238E27FC236}">
                <a16:creationId xmlns:a16="http://schemas.microsoft.com/office/drawing/2014/main" id="{A78C6747-41D3-763B-ADD3-D9B89932D137}"/>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SALA Model by Fred W. Riggs is a conceptual framework within the field of public administration, emphasizing the dynamic interplay between Society, Administration, and Law in Administration. Riggs developed this model as part of his broader Ecological Approach, seeking to understand the complex relationships among these three elements in the administrative context.</a:t>
            </a:r>
          </a:p>
          <a:p>
            <a:pPr algn="just"/>
            <a:r>
              <a:rPr lang="en-US" dirty="0">
                <a:latin typeface="Times New Roman" panose="02020603050405020304" pitchFamily="18" charset="0"/>
                <a:cs typeface="Times New Roman" panose="02020603050405020304" pitchFamily="18" charset="0"/>
              </a:rPr>
              <a:t>Society: This component recognizes the profound influence of societal factors on administrative systems. Riggs emphasized that societal values, norms, and cultural dynamics significantly shape administrative behavior and structures. The model underscores the need to analyze administrative phenomena within the broader societal context.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74930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9A9693-2F4D-BEC0-5838-086967769A4E}"/>
              </a:ext>
            </a:extLst>
          </p:cNvPr>
          <p:cNvSpPr>
            <a:spLocks noGrp="1"/>
          </p:cNvSpPr>
          <p:nvPr>
            <p:ph idx="1"/>
          </p:nvPr>
        </p:nvSpPr>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Administration: Focusing on the administrative system, this aspect explores the formal structures, processes, and functions within an organization. It examines how administrative systems respond to and are influenced by societal factors, emphasizing the importance of aligning administrative practices with societal needs.</a:t>
            </a:r>
          </a:p>
          <a:p>
            <a:pPr algn="just"/>
            <a:r>
              <a:rPr lang="en-US" dirty="0">
                <a:latin typeface="Times New Roman" panose="02020603050405020304" pitchFamily="18" charset="0"/>
                <a:cs typeface="Times New Roman" panose="02020603050405020304" pitchFamily="18" charset="0"/>
              </a:rPr>
              <a:t>Law in Administration: Riggs highlighted the role of legal frameworks governing administrative actions. This component addresses how legal systems shape administrative processes, providing a structured environment for governance. It emphasizes adherence to the rule of law, ensuring accountability and fairness in administrative practices.</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The SALA Model offers a comprehensive perspective, acknowledging the interconnectedness of society, administration, and legal structures. Riggs intended this model to guide scholars and practitioners in understanding the intricate dynamics that shape public administration within diverse cultural and social contexts</a:t>
            </a:r>
          </a:p>
          <a:p>
            <a:pPr algn="just"/>
            <a:endParaRPr lang="en-US" dirty="0">
              <a:latin typeface="Times New Roman" panose="02020603050405020304" pitchFamily="18" charset="0"/>
              <a:cs typeface="Times New Roman" panose="02020603050405020304" pitchFamily="18" charset="0"/>
            </a:endParaRPr>
          </a:p>
          <a:p>
            <a:pPr marL="0" indent="0" algn="just">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693568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663E8-C636-6452-B1BF-EAD7FEFD72E5}"/>
              </a:ext>
            </a:extLst>
          </p:cNvPr>
          <p:cNvSpPr>
            <a:spLocks noGrp="1"/>
          </p:cNvSpPr>
          <p:nvPr>
            <p:ph type="title"/>
          </p:nvPr>
        </p:nvSpPr>
        <p:spPr/>
        <p:txBody>
          <a:bodyPr/>
          <a:lstStyle/>
          <a:p>
            <a:r>
              <a:rPr lang="en-IN" dirty="0"/>
              <a:t>BAZAR CANTEEN MODEL:</a:t>
            </a:r>
          </a:p>
        </p:txBody>
      </p:sp>
      <p:sp>
        <p:nvSpPr>
          <p:cNvPr id="3" name="Content Placeholder 2">
            <a:extLst>
              <a:ext uri="{FF2B5EF4-FFF2-40B4-BE49-F238E27FC236}">
                <a16:creationId xmlns:a16="http://schemas.microsoft.com/office/drawing/2014/main" id="{E53AAA73-82E3-5F21-A733-9624C1D9CE00}"/>
              </a:ext>
            </a:extLst>
          </p:cNvPr>
          <p:cNvSpPr>
            <a:spLocks noGrp="1"/>
          </p:cNvSpPr>
          <p:nvPr>
            <p:ph idx="1"/>
          </p:nvPr>
        </p:nvSpPr>
        <p:spPr/>
        <p:txBody>
          <a:bodyPr>
            <a:normAutofit fontScale="92500"/>
          </a:bodyPr>
          <a:lstStyle/>
          <a:p>
            <a:pPr algn="just"/>
            <a:r>
              <a:rPr lang="en-US" dirty="0">
                <a:latin typeface="Times New Roman" panose="02020603050405020304" pitchFamily="18" charset="0"/>
                <a:cs typeface="Times New Roman" panose="02020603050405020304" pitchFamily="18" charset="0"/>
              </a:rPr>
              <a:t>There seems to be a misunderstanding or confusion regarding the term "BAZAR CANTEEN Model" by Fred W. Riggs. As of my last knowledge update in January 2022, there is no widely recognized or documented model with this specific name associated with Fred W. Riggs.</a:t>
            </a:r>
          </a:p>
          <a:p>
            <a:pPr algn="just"/>
            <a:r>
              <a:rPr lang="en-US" dirty="0">
                <a:latin typeface="Times New Roman" panose="02020603050405020304" pitchFamily="18" charset="0"/>
                <a:cs typeface="Times New Roman" panose="02020603050405020304" pitchFamily="18" charset="0"/>
              </a:rPr>
              <a:t>It's possible that there might be a misinterpretation or miscommunication of the model's name. Riggs is known for his contributions to public administration, particularly the Ecological Approach and concepts like prismatic, effervescent, and quasi-market societies.</a:t>
            </a:r>
          </a:p>
          <a:p>
            <a:pPr algn="just"/>
            <a:r>
              <a:rPr lang="en-US" dirty="0">
                <a:latin typeface="Times New Roman" panose="02020603050405020304" pitchFamily="18" charset="0"/>
                <a:cs typeface="Times New Roman" panose="02020603050405020304" pitchFamily="18" charset="0"/>
              </a:rPr>
              <a:t>If there have been developments or new information since my last update, I recommend checking more recent sources for any updates or clarifications regarding the "BAZAR CANTEEN Model" by Fred W. Riggs.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758034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5953D-D842-A295-F4BE-835117B86EEE}"/>
              </a:ext>
            </a:extLst>
          </p:cNvPr>
          <p:cNvSpPr>
            <a:spLocks noGrp="1"/>
          </p:cNvSpPr>
          <p:nvPr>
            <p:ph type="title"/>
          </p:nvPr>
        </p:nvSpPr>
        <p:spPr/>
        <p:txBody>
          <a:bodyPr>
            <a:normAutofit fontScale="90000"/>
          </a:bodyPr>
          <a:lstStyle/>
          <a:p>
            <a:r>
              <a:rPr lang="en-IN" b="1" dirty="0">
                <a:latin typeface="Times New Roman" panose="02020603050405020304" pitchFamily="18" charset="0"/>
                <a:cs typeface="Times New Roman" panose="02020603050405020304" pitchFamily="18" charset="0"/>
              </a:rPr>
              <a:t>Innovation and Entrepreneurship by Peter Drucker</a:t>
            </a:r>
            <a:br>
              <a:rPr lang="en-IN" b="1" dirty="0">
                <a:latin typeface="Times New Roman" panose="02020603050405020304" pitchFamily="18" charset="0"/>
                <a:cs typeface="Times New Roman" panose="02020603050405020304" pitchFamily="18" charset="0"/>
              </a:rPr>
            </a:br>
            <a:r>
              <a:rPr lang="en-IN" b="1"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7B361A5A-23F6-0ECD-2C35-A5ED9E68274A}"/>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Innovation refers to do new things or do the existing things in a new way.</a:t>
            </a:r>
          </a:p>
          <a:p>
            <a:r>
              <a:rPr lang="en-IN" dirty="0">
                <a:latin typeface="Times New Roman" panose="02020603050405020304" pitchFamily="18" charset="0"/>
                <a:cs typeface="Times New Roman" panose="02020603050405020304" pitchFamily="18" charset="0"/>
              </a:rPr>
              <a:t>It is related to new ideas, new production, creation of new markets, use of new techniques, discovery of new sources of raw material.</a:t>
            </a:r>
          </a:p>
          <a:p>
            <a:r>
              <a:rPr lang="en-IN" dirty="0">
                <a:latin typeface="Times New Roman" panose="02020603050405020304" pitchFamily="18" charset="0"/>
                <a:cs typeface="Times New Roman" panose="02020603050405020304" pitchFamily="18" charset="0"/>
              </a:rPr>
              <a:t>It is based on the application of knowledge produced by research.</a:t>
            </a:r>
          </a:p>
        </p:txBody>
      </p:sp>
    </p:spTree>
    <p:extLst>
      <p:ext uri="{BB962C8B-B14F-4D97-AF65-F5344CB8AC3E}">
        <p14:creationId xmlns:p14="http://schemas.microsoft.com/office/powerpoint/2010/main" val="294356065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A89B4-F5F1-553D-9678-2895C7C55C1A}"/>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Definition:</a:t>
            </a:r>
          </a:p>
        </p:txBody>
      </p:sp>
      <p:sp>
        <p:nvSpPr>
          <p:cNvPr id="3" name="Content Placeholder 2">
            <a:extLst>
              <a:ext uri="{FF2B5EF4-FFF2-40B4-BE49-F238E27FC236}">
                <a16:creationId xmlns:a16="http://schemas.microsoft.com/office/drawing/2014/main" id="{246DF89F-E088-B2D9-B396-EDC9932A35D4}"/>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According to Peter Drucker, “Innovation is the specific tool of entrepreneurs, the means by which they exploit change as an opportunity for a different business or a different service. It is  capable of  being presented as a discipline, capable of being learned and practiced. Entrepreneurs need to search purposefully for the sources of innovation, the changes and their symptoms that indicate opportunities for successful innovation and they need to know apply the principles of successful innovation.”</a:t>
            </a:r>
          </a:p>
        </p:txBody>
      </p:sp>
    </p:spTree>
    <p:extLst>
      <p:ext uri="{BB962C8B-B14F-4D97-AF65-F5344CB8AC3E}">
        <p14:creationId xmlns:p14="http://schemas.microsoft.com/office/powerpoint/2010/main" val="364876335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44F75-BC3F-9DCD-CF55-DEF454331151}"/>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Conditions:</a:t>
            </a:r>
          </a:p>
        </p:txBody>
      </p:sp>
      <p:sp>
        <p:nvSpPr>
          <p:cNvPr id="3" name="Content Placeholder 2">
            <a:extLst>
              <a:ext uri="{FF2B5EF4-FFF2-40B4-BE49-F238E27FC236}">
                <a16:creationId xmlns:a16="http://schemas.microsoft.com/office/drawing/2014/main" id="{577AEB0E-7AAF-0CC6-9CDE-C4DEE0887B8E}"/>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It requires knowledge and ingenuity.</a:t>
            </a:r>
          </a:p>
          <a:p>
            <a:r>
              <a:rPr lang="en-IN" dirty="0">
                <a:latin typeface="Times New Roman" panose="02020603050405020304" pitchFamily="18" charset="0"/>
                <a:cs typeface="Times New Roman" panose="02020603050405020304" pitchFamily="18" charset="0"/>
              </a:rPr>
              <a:t>Innovations must build up on their strength.</a:t>
            </a:r>
          </a:p>
          <a:p>
            <a:r>
              <a:rPr lang="en-IN" dirty="0">
                <a:latin typeface="Times New Roman" panose="02020603050405020304" pitchFamily="18" charset="0"/>
                <a:cs typeface="Times New Roman" panose="02020603050405020304" pitchFamily="18" charset="0"/>
              </a:rPr>
              <a:t>Innovation should always has to be connected to market, focused on market and market driven.</a:t>
            </a:r>
          </a:p>
        </p:txBody>
      </p:sp>
    </p:spTree>
    <p:extLst>
      <p:ext uri="{BB962C8B-B14F-4D97-AF65-F5344CB8AC3E}">
        <p14:creationId xmlns:p14="http://schemas.microsoft.com/office/powerpoint/2010/main" val="3586877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5BEBF-D6DF-79AC-62A2-950914998E1B}"/>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Characteristics:</a:t>
            </a:r>
          </a:p>
        </p:txBody>
      </p:sp>
      <p:sp>
        <p:nvSpPr>
          <p:cNvPr id="3" name="Content Placeholder 2">
            <a:extLst>
              <a:ext uri="{FF2B5EF4-FFF2-40B4-BE49-F238E27FC236}">
                <a16:creationId xmlns:a16="http://schemas.microsoft.com/office/drawing/2014/main" id="{156E3911-F9E7-EC8D-94F4-052760B35B84}"/>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There should be introduction of new products with which customers are not yet familiar.</a:t>
            </a:r>
          </a:p>
          <a:p>
            <a:pPr algn="just"/>
            <a:r>
              <a:rPr lang="en-IN" dirty="0">
                <a:latin typeface="Times New Roman" panose="02020603050405020304" pitchFamily="18" charset="0"/>
                <a:cs typeface="Times New Roman" panose="02020603050405020304" pitchFamily="18" charset="0"/>
              </a:rPr>
              <a:t>There should be use of new methods of production that has not yet been tested and experienced.</a:t>
            </a:r>
          </a:p>
          <a:p>
            <a:pPr algn="just"/>
            <a:r>
              <a:rPr lang="en-IN" dirty="0">
                <a:latin typeface="Times New Roman" panose="02020603050405020304" pitchFamily="18" charset="0"/>
                <a:cs typeface="Times New Roman" panose="02020603050405020304" pitchFamily="18" charset="0"/>
              </a:rPr>
              <a:t>There should be discovery of new sources of supply of raw material.</a:t>
            </a:r>
          </a:p>
          <a:p>
            <a:pPr algn="just"/>
            <a:r>
              <a:rPr lang="en-IN" dirty="0">
                <a:latin typeface="Times New Roman" panose="02020603050405020304" pitchFamily="18" charset="0"/>
                <a:cs typeface="Times New Roman" panose="02020603050405020304" pitchFamily="18" charset="0"/>
              </a:rPr>
              <a:t>There should be establishment of new organisation in any industry.</a:t>
            </a:r>
          </a:p>
        </p:txBody>
      </p:sp>
    </p:spTree>
    <p:extLst>
      <p:ext uri="{BB962C8B-B14F-4D97-AF65-F5344CB8AC3E}">
        <p14:creationId xmlns:p14="http://schemas.microsoft.com/office/powerpoint/2010/main" val="9179516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9ADB8-0888-F201-AAEA-7E4C765D09FE}"/>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Entrepreneurship:</a:t>
            </a:r>
          </a:p>
        </p:txBody>
      </p:sp>
      <p:sp>
        <p:nvSpPr>
          <p:cNvPr id="3" name="Content Placeholder 2">
            <a:extLst>
              <a:ext uri="{FF2B5EF4-FFF2-40B4-BE49-F238E27FC236}">
                <a16:creationId xmlns:a16="http://schemas.microsoft.com/office/drawing/2014/main" id="{B244B54B-1E4D-C023-3575-BB8BD0A24D50}"/>
              </a:ext>
            </a:extLst>
          </p:cNvPr>
          <p:cNvSpPr>
            <a:spLocks noGrp="1"/>
          </p:cNvSpPr>
          <p:nvPr>
            <p:ph idx="1"/>
          </p:nvPr>
        </p:nvSpPr>
        <p:spPr/>
        <p:txBody>
          <a:bodyPr>
            <a:normAutofit fontScale="92500" lnSpcReduction="10000"/>
          </a:bodyPr>
          <a:lstStyle/>
          <a:p>
            <a:pPr algn="just"/>
            <a:r>
              <a:rPr lang="en-IN" dirty="0">
                <a:latin typeface="Times New Roman" panose="02020603050405020304" pitchFamily="18" charset="0"/>
                <a:cs typeface="Times New Roman" panose="02020603050405020304" pitchFamily="18" charset="0"/>
              </a:rPr>
              <a:t>The word Entrepreneurship is derived from the French word “entreprendre” which means to undertake. An Entrepreneur is an individual who can take any risk for the development  of the organisation.</a:t>
            </a:r>
          </a:p>
          <a:p>
            <a:pPr algn="just"/>
            <a:r>
              <a:rPr lang="en-IN" dirty="0">
                <a:latin typeface="Times New Roman" panose="02020603050405020304" pitchFamily="18" charset="0"/>
                <a:cs typeface="Times New Roman" panose="02020603050405020304" pitchFamily="18" charset="0"/>
              </a:rPr>
              <a:t>It is a process of identifying opportunities in the market place arranging the resources required to pursue these opportunities.</a:t>
            </a:r>
          </a:p>
          <a:p>
            <a:pPr algn="just"/>
            <a:r>
              <a:rPr lang="en-IN" dirty="0">
                <a:latin typeface="Times New Roman" panose="02020603050405020304" pitchFamily="18" charset="0"/>
                <a:cs typeface="Times New Roman" panose="02020603050405020304" pitchFamily="18" charset="0"/>
              </a:rPr>
              <a:t>It plays a fundamental role in the growth of the country among with the development of the economy.</a:t>
            </a:r>
          </a:p>
          <a:p>
            <a:pPr algn="just"/>
            <a:r>
              <a:rPr lang="en-IN" dirty="0">
                <a:latin typeface="Times New Roman" panose="02020603050405020304" pitchFamily="18" charset="0"/>
                <a:cs typeface="Times New Roman" panose="02020603050405020304" pitchFamily="18" charset="0"/>
              </a:rPr>
              <a:t>It tries to solve many problems like unemployment, centralisation of power, imbalance regional development, increasing wastage of youth power in destructive activities.</a:t>
            </a:r>
          </a:p>
          <a:p>
            <a:pPr algn="just"/>
            <a:r>
              <a:rPr lang="en-IN" dirty="0">
                <a:latin typeface="Times New Roman" panose="02020603050405020304" pitchFamily="18" charset="0"/>
                <a:cs typeface="Times New Roman" panose="02020603050405020304" pitchFamily="18" charset="0"/>
              </a:rPr>
              <a:t>Entrepreneurship can be explained as what an entrepreneur does. </a:t>
            </a:r>
          </a:p>
        </p:txBody>
      </p:sp>
    </p:spTree>
    <p:extLst>
      <p:ext uri="{BB962C8B-B14F-4D97-AF65-F5344CB8AC3E}">
        <p14:creationId xmlns:p14="http://schemas.microsoft.com/office/powerpoint/2010/main" val="345297614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BA8CB-0606-6247-7215-B3AEBD8EDC0A}"/>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Definition:</a:t>
            </a:r>
          </a:p>
        </p:txBody>
      </p:sp>
      <p:sp>
        <p:nvSpPr>
          <p:cNvPr id="3" name="Content Placeholder 2">
            <a:extLst>
              <a:ext uri="{FF2B5EF4-FFF2-40B4-BE49-F238E27FC236}">
                <a16:creationId xmlns:a16="http://schemas.microsoft.com/office/drawing/2014/main" id="{D721535A-A907-EA55-1BF0-4F0118E64BC6}"/>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According to Peter F. Drucker, “Entrepreneurship is neither a science not an art. It is a practice. It has a knowledge base. Knowledge in entrepreneurship is a means to an end. Indeed, what constitutes knowledge in practice is largely defined by the ends, that is by the practice.”</a:t>
            </a:r>
          </a:p>
        </p:txBody>
      </p:sp>
    </p:spTree>
    <p:extLst>
      <p:ext uri="{BB962C8B-B14F-4D97-AF65-F5344CB8AC3E}">
        <p14:creationId xmlns:p14="http://schemas.microsoft.com/office/powerpoint/2010/main" val="785387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41FD9F-63F4-8BCF-57A0-D95C3B6487B2}"/>
              </a:ext>
            </a:extLst>
          </p:cNvPr>
          <p:cNvSpPr>
            <a:spLocks noGrp="1"/>
          </p:cNvSpPr>
          <p:nvPr>
            <p:ph idx="1"/>
          </p:nvPr>
        </p:nvSpPr>
        <p:spPr/>
        <p:txBody>
          <a:bodyPr>
            <a:normAutofit lnSpcReduction="10000"/>
          </a:bodyPr>
          <a:lstStyle/>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3.Herbert A. Simon</a:t>
            </a:r>
            <a:r>
              <a:rPr lang="en-US" b="0" i="0" dirty="0">
                <a:solidFill>
                  <a:srgbClr val="374151"/>
                </a:solidFill>
                <a:effectLst/>
                <a:latin typeface="Times New Roman" panose="02020603050405020304" pitchFamily="18" charset="0"/>
                <a:cs typeface="Times New Roman" panose="02020603050405020304" pitchFamily="18" charset="0"/>
              </a:rPr>
              <a:t>: Herbert Simon, a Nobel laureate in economics, viewed public administration as "the study of administrative systems in their widest sense." He emphasized the interdisciplinary nature of the field, drawing on economics, psychology, and other social sciences to understand administrative processes.</a:t>
            </a:r>
          </a:p>
          <a:p>
            <a:pPr marL="0" indent="0" algn="just">
              <a:buNone/>
            </a:pPr>
            <a:r>
              <a:rPr lang="en-US" b="1" dirty="0">
                <a:solidFill>
                  <a:srgbClr val="374151"/>
                </a:solidFill>
                <a:latin typeface="Times New Roman" panose="02020603050405020304" pitchFamily="18" charset="0"/>
                <a:cs typeface="Times New Roman" panose="02020603050405020304" pitchFamily="18" charset="0"/>
              </a:rPr>
              <a:t>4.</a:t>
            </a:r>
            <a:r>
              <a:rPr lang="en-US" b="1" i="0" dirty="0">
                <a:solidFill>
                  <a:srgbClr val="374151"/>
                </a:solidFill>
                <a:effectLst/>
                <a:latin typeface="Times New Roman" panose="02020603050405020304" pitchFamily="18" charset="0"/>
                <a:cs typeface="Times New Roman" panose="02020603050405020304" pitchFamily="18" charset="0"/>
              </a:rPr>
              <a:t> Dwight Waldo</a:t>
            </a:r>
            <a:r>
              <a:rPr lang="en-US" b="0" i="0" dirty="0">
                <a:solidFill>
                  <a:srgbClr val="374151"/>
                </a:solidFill>
                <a:effectLst/>
                <a:latin typeface="Times New Roman" panose="02020603050405020304" pitchFamily="18" charset="0"/>
                <a:cs typeface="Times New Roman" panose="02020603050405020304" pitchFamily="18" charset="0"/>
              </a:rPr>
              <a:t>: Dwight Waldo's definition of public administration is more encompassing. He described it as "the means by which the structures and functions of government are carried out." Waldo's definition emphasizes that public administration is not just about executing laws but also about shaping and influencing government structures and functions.</a:t>
            </a:r>
          </a:p>
          <a:p>
            <a:pPr marL="0" indent="0" algn="just">
              <a:buNone/>
            </a:pPr>
            <a:endParaRPr lang="en-US" b="0" i="0" dirty="0">
              <a:solidFill>
                <a:srgbClr val="374151"/>
              </a:solidFill>
              <a:effectLst/>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358788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374FF-E06A-7789-39C9-D97899C0335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Characteristics:</a:t>
            </a:r>
          </a:p>
        </p:txBody>
      </p:sp>
      <p:sp>
        <p:nvSpPr>
          <p:cNvPr id="3" name="Content Placeholder 2">
            <a:extLst>
              <a:ext uri="{FF2B5EF4-FFF2-40B4-BE49-F238E27FC236}">
                <a16:creationId xmlns:a16="http://schemas.microsoft.com/office/drawing/2014/main" id="{8C390F6B-A55A-A2C5-C7CD-2289CF135C89}"/>
              </a:ext>
            </a:extLst>
          </p:cNvPr>
          <p:cNvSpPr>
            <a:spLocks noGrp="1"/>
          </p:cNvSpPr>
          <p:nvPr>
            <p:ph idx="1"/>
          </p:nvPr>
        </p:nvSpPr>
        <p:spPr/>
        <p:txBody>
          <a:bodyPr>
            <a:normAutofit fontScale="92500" lnSpcReduction="10000"/>
          </a:bodyPr>
          <a:lstStyle/>
          <a:p>
            <a:r>
              <a:rPr lang="en-IN" dirty="0">
                <a:latin typeface="Times New Roman" panose="02020603050405020304" pitchFamily="18" charset="0"/>
                <a:cs typeface="Times New Roman" panose="02020603050405020304" pitchFamily="18" charset="0"/>
              </a:rPr>
              <a:t>Create more Enterprise</a:t>
            </a:r>
          </a:p>
          <a:p>
            <a:r>
              <a:rPr lang="en-IN" dirty="0">
                <a:latin typeface="Times New Roman" panose="02020603050405020304" pitchFamily="18" charset="0"/>
                <a:cs typeface="Times New Roman" panose="02020603050405020304" pitchFamily="18" charset="0"/>
              </a:rPr>
              <a:t>Create Leadership skill</a:t>
            </a:r>
          </a:p>
          <a:p>
            <a:r>
              <a:rPr lang="en-IN" dirty="0">
                <a:latin typeface="Times New Roman" panose="02020603050405020304" pitchFamily="18" charset="0"/>
                <a:cs typeface="Times New Roman" panose="02020603050405020304" pitchFamily="18" charset="0"/>
              </a:rPr>
              <a:t>Goal- oriented</a:t>
            </a:r>
          </a:p>
          <a:p>
            <a:r>
              <a:rPr lang="en-IN" dirty="0">
                <a:latin typeface="Times New Roman" panose="02020603050405020304" pitchFamily="18" charset="0"/>
                <a:cs typeface="Times New Roman" panose="02020603050405020304" pitchFamily="18" charset="0"/>
              </a:rPr>
              <a:t>Related to risk – taking activity</a:t>
            </a:r>
          </a:p>
          <a:p>
            <a:r>
              <a:rPr lang="en-IN" dirty="0">
                <a:latin typeface="Times New Roman" panose="02020603050405020304" pitchFamily="18" charset="0"/>
                <a:cs typeface="Times New Roman" panose="02020603050405020304" pitchFamily="18" charset="0"/>
              </a:rPr>
              <a:t>Related to organisational character</a:t>
            </a:r>
          </a:p>
          <a:p>
            <a:r>
              <a:rPr lang="en-IN" dirty="0">
                <a:latin typeface="Times New Roman" panose="02020603050405020304" pitchFamily="18" charset="0"/>
                <a:cs typeface="Times New Roman" panose="02020603050405020304" pitchFamily="18" charset="0"/>
              </a:rPr>
              <a:t>Establishes link between Human needs and the available products and services</a:t>
            </a:r>
          </a:p>
          <a:p>
            <a:r>
              <a:rPr lang="en-IN" dirty="0">
                <a:latin typeface="Times New Roman" panose="02020603050405020304" pitchFamily="18" charset="0"/>
                <a:cs typeface="Times New Roman" panose="02020603050405020304" pitchFamily="18" charset="0"/>
              </a:rPr>
              <a:t>Dynamic in nature</a:t>
            </a:r>
          </a:p>
          <a:p>
            <a:r>
              <a:rPr lang="en-IN" dirty="0">
                <a:latin typeface="Times New Roman" panose="02020603050405020304" pitchFamily="18" charset="0"/>
                <a:cs typeface="Times New Roman" panose="02020603050405020304" pitchFamily="18" charset="0"/>
              </a:rPr>
              <a:t>Flexible</a:t>
            </a:r>
          </a:p>
          <a:p>
            <a:r>
              <a:rPr lang="en-IN" dirty="0">
                <a:latin typeface="Times New Roman" panose="02020603050405020304" pitchFamily="18" charset="0"/>
                <a:cs typeface="Times New Roman" panose="02020603050405020304" pitchFamily="18" charset="0"/>
              </a:rPr>
              <a:t>Innovative function</a:t>
            </a:r>
          </a:p>
        </p:txBody>
      </p:sp>
    </p:spTree>
    <p:extLst>
      <p:ext uri="{BB962C8B-B14F-4D97-AF65-F5344CB8AC3E}">
        <p14:creationId xmlns:p14="http://schemas.microsoft.com/office/powerpoint/2010/main" val="263626776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0935E-9338-CF99-FBE1-9F477A2E7985}"/>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Resources:</a:t>
            </a:r>
          </a:p>
        </p:txBody>
      </p:sp>
      <p:sp>
        <p:nvSpPr>
          <p:cNvPr id="3" name="Content Placeholder 2">
            <a:extLst>
              <a:ext uri="{FF2B5EF4-FFF2-40B4-BE49-F238E27FC236}">
                <a16:creationId xmlns:a16="http://schemas.microsoft.com/office/drawing/2014/main" id="{5D5A348C-6810-9A3C-DDA3-6604345C54FF}"/>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There are two set of resources :</a:t>
            </a:r>
          </a:p>
          <a:p>
            <a:r>
              <a:rPr lang="en-IN" dirty="0">
                <a:latin typeface="Times New Roman" panose="02020603050405020304" pitchFamily="18" charset="0"/>
                <a:cs typeface="Times New Roman" panose="02020603050405020304" pitchFamily="18" charset="0"/>
              </a:rPr>
              <a:t>A – </a:t>
            </a:r>
            <a:r>
              <a:rPr lang="en-IN" dirty="0" err="1">
                <a:latin typeface="Times New Roman" panose="02020603050405020304" pitchFamily="18" charset="0"/>
                <a:cs typeface="Times New Roman" panose="02020603050405020304" pitchFamily="18" charset="0"/>
              </a:rPr>
              <a:t>i</a:t>
            </a:r>
            <a:r>
              <a:rPr lang="en-IN" dirty="0">
                <a:latin typeface="Times New Roman" panose="02020603050405020304" pitchFamily="18" charset="0"/>
                <a:cs typeface="Times New Roman" panose="02020603050405020304" pitchFamily="18" charset="0"/>
              </a:rPr>
              <a:t>. The unexpected</a:t>
            </a:r>
          </a:p>
          <a:p>
            <a:pPr marL="0" indent="0">
              <a:buNone/>
            </a:pPr>
            <a:r>
              <a:rPr lang="en-IN">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ii. The congruity</a:t>
            </a:r>
          </a:p>
          <a:p>
            <a:pPr marL="0" indent="0">
              <a:buNone/>
            </a:pPr>
            <a:r>
              <a:rPr lang="en-IN" dirty="0">
                <a:latin typeface="Times New Roman" panose="02020603050405020304" pitchFamily="18" charset="0"/>
                <a:cs typeface="Times New Roman" panose="02020603050405020304" pitchFamily="18" charset="0"/>
              </a:rPr>
              <a:t>        iii. Innovation</a:t>
            </a:r>
          </a:p>
          <a:p>
            <a:r>
              <a:rPr lang="en-IN" dirty="0">
                <a:latin typeface="Times New Roman" panose="02020603050405020304" pitchFamily="18" charset="0"/>
                <a:cs typeface="Times New Roman" panose="02020603050405020304" pitchFamily="18" charset="0"/>
              </a:rPr>
              <a:t>B – </a:t>
            </a:r>
            <a:r>
              <a:rPr lang="en-IN" dirty="0" err="1">
                <a:latin typeface="Times New Roman" panose="02020603050405020304" pitchFamily="18" charset="0"/>
                <a:cs typeface="Times New Roman" panose="02020603050405020304" pitchFamily="18" charset="0"/>
              </a:rPr>
              <a:t>i</a:t>
            </a:r>
            <a:r>
              <a:rPr lang="en-IN" dirty="0">
                <a:latin typeface="Times New Roman" panose="02020603050405020304" pitchFamily="18" charset="0"/>
                <a:cs typeface="Times New Roman" panose="02020603050405020304" pitchFamily="18" charset="0"/>
              </a:rPr>
              <a:t>. Demographic</a:t>
            </a:r>
          </a:p>
          <a:p>
            <a:pPr marL="0" indent="0">
              <a:buNone/>
            </a:pPr>
            <a:r>
              <a:rPr lang="en-IN" dirty="0">
                <a:latin typeface="Times New Roman" panose="02020603050405020304" pitchFamily="18" charset="0"/>
                <a:cs typeface="Times New Roman" panose="02020603050405020304" pitchFamily="18" charset="0"/>
              </a:rPr>
              <a:t>       ii. Changes in perception</a:t>
            </a:r>
          </a:p>
          <a:p>
            <a:pPr marL="0" indent="0">
              <a:buNone/>
            </a:pPr>
            <a:r>
              <a:rPr lang="en-IN" dirty="0">
                <a:latin typeface="Times New Roman" panose="02020603050405020304" pitchFamily="18" charset="0"/>
                <a:cs typeface="Times New Roman" panose="02020603050405020304" pitchFamily="18" charset="0"/>
              </a:rPr>
              <a:t>       iii. Related to both scientific and non- scientific aspect</a:t>
            </a:r>
          </a:p>
        </p:txBody>
      </p:sp>
    </p:spTree>
    <p:extLst>
      <p:ext uri="{BB962C8B-B14F-4D97-AF65-F5344CB8AC3E}">
        <p14:creationId xmlns:p14="http://schemas.microsoft.com/office/powerpoint/2010/main" val="175282344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DB189-BF3C-8F77-5CC8-AD2795647D80}"/>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Public Policy</a:t>
            </a:r>
            <a:br>
              <a:rPr lang="en-IN" b="1" i="1" u="sng" dirty="0">
                <a:latin typeface="Times New Roman" panose="02020603050405020304" pitchFamily="18" charset="0"/>
                <a:cs typeface="Times New Roman" panose="02020603050405020304" pitchFamily="18" charset="0"/>
              </a:rPr>
            </a:br>
            <a:r>
              <a:rPr lang="en-IN" b="1" i="1" u="sng" dirty="0">
                <a:latin typeface="Times New Roman" panose="02020603050405020304" pitchFamily="18" charset="0"/>
                <a:cs typeface="Times New Roman" panose="02020603050405020304" pitchFamily="18" charset="0"/>
              </a:rPr>
              <a:t>Origin</a:t>
            </a:r>
            <a:r>
              <a:rPr lang="en-IN" dirty="0"/>
              <a:t>:</a:t>
            </a:r>
          </a:p>
        </p:txBody>
      </p:sp>
      <p:sp>
        <p:nvSpPr>
          <p:cNvPr id="3" name="Content Placeholder 2">
            <a:extLst>
              <a:ext uri="{FF2B5EF4-FFF2-40B4-BE49-F238E27FC236}">
                <a16:creationId xmlns:a16="http://schemas.microsoft.com/office/drawing/2014/main" id="{40CB9046-E734-583C-2225-D96D719B9FFE}"/>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Public Policy is not a new concept. This aspect was originated when the aspect of government was emerged. But the study of Public Policy emerged  as a measure exercise  in 20</a:t>
            </a:r>
            <a:r>
              <a:rPr lang="en-IN" baseline="30000" dirty="0">
                <a:latin typeface="Times New Roman" panose="02020603050405020304" pitchFamily="18" charset="0"/>
                <a:cs typeface="Times New Roman" panose="02020603050405020304" pitchFamily="18" charset="0"/>
              </a:rPr>
              <a:t>th</a:t>
            </a:r>
            <a:r>
              <a:rPr lang="en-IN" dirty="0">
                <a:latin typeface="Times New Roman" panose="02020603050405020304" pitchFamily="18" charset="0"/>
                <a:cs typeface="Times New Roman" panose="02020603050405020304" pitchFamily="18" charset="0"/>
              </a:rPr>
              <a:t> century especially in 1950s when various social scientists involved themselves in the public policy process namely – the formulation, implementation and evaluation process.</a:t>
            </a:r>
          </a:p>
          <a:p>
            <a:r>
              <a:rPr lang="en-IN" dirty="0">
                <a:latin typeface="Times New Roman" panose="02020603050405020304" pitchFamily="18" charset="0"/>
                <a:cs typeface="Times New Roman" panose="02020603050405020304" pitchFamily="18" charset="0"/>
              </a:rPr>
              <a:t>In 1951 two eminent scholars Learner and Harold Lasswell published their work “The Policy Science” in which they described about the development of policies.</a:t>
            </a:r>
          </a:p>
        </p:txBody>
      </p:sp>
    </p:spTree>
    <p:extLst>
      <p:ext uri="{BB962C8B-B14F-4D97-AF65-F5344CB8AC3E}">
        <p14:creationId xmlns:p14="http://schemas.microsoft.com/office/powerpoint/2010/main" val="224507085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1F7D7-2D6B-6E8D-25E1-996C342697A4}"/>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Meaning and Definitions:</a:t>
            </a:r>
          </a:p>
        </p:txBody>
      </p:sp>
      <p:sp>
        <p:nvSpPr>
          <p:cNvPr id="3" name="Content Placeholder 2">
            <a:extLst>
              <a:ext uri="{FF2B5EF4-FFF2-40B4-BE49-F238E27FC236}">
                <a16:creationId xmlns:a16="http://schemas.microsoft.com/office/drawing/2014/main" id="{4C1C6B0A-08A5-CBD9-C1C5-60F2752FB8BE}"/>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In general aspect “Public” is related to people and “Policy” is related to “a plan of action”. Combinedly it means “A plan of action which is made for the people". There are various types of public policies like – Education Policy, Health Policy, Social Security Policy, Defence Policy etc. Those policies are related to  public affairs, public interests and public demands.</a:t>
            </a:r>
          </a:p>
          <a:p>
            <a:r>
              <a:rPr lang="en-IN" dirty="0">
                <a:latin typeface="Times New Roman" panose="02020603050405020304" pitchFamily="18" charset="0"/>
                <a:cs typeface="Times New Roman" panose="02020603050405020304" pitchFamily="18" charset="0"/>
              </a:rPr>
              <a:t>Thomas Dye writes, “Whatever each government chooses to do or not to do is Public Policy”.</a:t>
            </a:r>
          </a:p>
          <a:p>
            <a:r>
              <a:rPr lang="en-IN" dirty="0">
                <a:latin typeface="Times New Roman" panose="02020603050405020304" pitchFamily="18" charset="0"/>
                <a:cs typeface="Times New Roman" panose="02020603050405020304" pitchFamily="18" charset="0"/>
              </a:rPr>
              <a:t>Paul Appleby states, “The essence of Public Administration is policy – making”.</a:t>
            </a:r>
          </a:p>
        </p:txBody>
      </p:sp>
    </p:spTree>
    <p:extLst>
      <p:ext uri="{BB962C8B-B14F-4D97-AF65-F5344CB8AC3E}">
        <p14:creationId xmlns:p14="http://schemas.microsoft.com/office/powerpoint/2010/main" val="426386143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DBDB4-2B26-6F1F-B5C6-BA038F5C9F08}"/>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Characteristics:</a:t>
            </a:r>
          </a:p>
        </p:txBody>
      </p:sp>
      <p:sp>
        <p:nvSpPr>
          <p:cNvPr id="3" name="Content Placeholder 2">
            <a:extLst>
              <a:ext uri="{FF2B5EF4-FFF2-40B4-BE49-F238E27FC236}">
                <a16:creationId xmlns:a16="http://schemas.microsoft.com/office/drawing/2014/main" id="{B6ACA770-984C-FE8F-7EA3-EC5D3C889752}"/>
              </a:ext>
            </a:extLst>
          </p:cNvPr>
          <p:cNvSpPr>
            <a:spLocks noGrp="1"/>
          </p:cNvSpPr>
          <p:nvPr>
            <p:ph idx="1"/>
          </p:nvPr>
        </p:nvSpPr>
        <p:spPr/>
        <p:txBody>
          <a:bodyPr>
            <a:normAutofit fontScale="85000" lnSpcReduction="20000"/>
          </a:bodyPr>
          <a:lstStyle/>
          <a:p>
            <a:r>
              <a:rPr lang="en-IN" dirty="0">
                <a:latin typeface="Times New Roman" panose="02020603050405020304" pitchFamily="18" charset="0"/>
                <a:cs typeface="Times New Roman" panose="02020603050405020304" pitchFamily="18" charset="0"/>
              </a:rPr>
              <a:t>Related to Public Affairs</a:t>
            </a:r>
          </a:p>
          <a:p>
            <a:r>
              <a:rPr lang="en-IN" dirty="0">
                <a:latin typeface="Times New Roman" panose="02020603050405020304" pitchFamily="18" charset="0"/>
                <a:cs typeface="Times New Roman" panose="02020603050405020304" pitchFamily="18" charset="0"/>
              </a:rPr>
              <a:t>Purposive</a:t>
            </a:r>
          </a:p>
          <a:p>
            <a:r>
              <a:rPr lang="en-IN" dirty="0">
                <a:latin typeface="Times New Roman" panose="02020603050405020304" pitchFamily="18" charset="0"/>
                <a:cs typeface="Times New Roman" panose="02020603050405020304" pitchFamily="18" charset="0"/>
              </a:rPr>
              <a:t>Result – oriented</a:t>
            </a:r>
          </a:p>
          <a:p>
            <a:r>
              <a:rPr lang="en-IN" dirty="0">
                <a:latin typeface="Times New Roman" panose="02020603050405020304" pitchFamily="18" charset="0"/>
                <a:cs typeface="Times New Roman" panose="02020603050405020304" pitchFamily="18" charset="0"/>
              </a:rPr>
              <a:t>Bound by laws</a:t>
            </a:r>
          </a:p>
          <a:p>
            <a:r>
              <a:rPr lang="en-IN" dirty="0">
                <a:latin typeface="Times New Roman" panose="02020603050405020304" pitchFamily="18" charset="0"/>
                <a:cs typeface="Times New Roman" panose="02020603050405020304" pitchFamily="18" charset="0"/>
              </a:rPr>
              <a:t>Created through public needs</a:t>
            </a:r>
          </a:p>
          <a:p>
            <a:r>
              <a:rPr lang="en-IN" dirty="0">
                <a:latin typeface="Times New Roman" panose="02020603050405020304" pitchFamily="18" charset="0"/>
                <a:cs typeface="Times New Roman" panose="02020603050405020304" pitchFamily="18" charset="0"/>
              </a:rPr>
              <a:t>Product of Collective decision – making</a:t>
            </a:r>
          </a:p>
          <a:p>
            <a:r>
              <a:rPr lang="en-IN" dirty="0">
                <a:latin typeface="Times New Roman" panose="02020603050405020304" pitchFamily="18" charset="0"/>
                <a:cs typeface="Times New Roman" panose="02020603050405020304" pitchFamily="18" charset="0"/>
              </a:rPr>
              <a:t>Reflection of choices of government in relation to public  Interest</a:t>
            </a:r>
          </a:p>
          <a:p>
            <a:r>
              <a:rPr lang="en-IN" dirty="0">
                <a:latin typeface="Times New Roman" panose="02020603050405020304" pitchFamily="18" charset="0"/>
                <a:cs typeface="Times New Roman" panose="02020603050405020304" pitchFamily="18" charset="0"/>
              </a:rPr>
              <a:t>Follows well defined procedures</a:t>
            </a:r>
          </a:p>
          <a:p>
            <a:r>
              <a:rPr lang="en-IN" dirty="0">
                <a:latin typeface="Times New Roman" panose="02020603050405020304" pitchFamily="18" charset="0"/>
                <a:cs typeface="Times New Roman" panose="02020603050405020304" pitchFamily="18" charset="0"/>
              </a:rPr>
              <a:t>Authoritative in nature</a:t>
            </a:r>
          </a:p>
          <a:p>
            <a:r>
              <a:rPr lang="en-IN" dirty="0">
                <a:latin typeface="Times New Roman" panose="02020603050405020304" pitchFamily="18" charset="0"/>
                <a:cs typeface="Times New Roman" panose="02020603050405020304" pitchFamily="18" charset="0"/>
              </a:rPr>
              <a:t>Legal base</a:t>
            </a:r>
          </a:p>
          <a:p>
            <a:r>
              <a:rPr lang="en-IN" dirty="0">
                <a:latin typeface="Times New Roman" panose="02020603050405020304" pitchFamily="18" charset="0"/>
                <a:cs typeface="Times New Roman" panose="02020603050405020304" pitchFamily="18" charset="0"/>
              </a:rPr>
              <a:t>Based on Coercive power</a:t>
            </a:r>
          </a:p>
        </p:txBody>
      </p:sp>
    </p:spTree>
    <p:extLst>
      <p:ext uri="{BB962C8B-B14F-4D97-AF65-F5344CB8AC3E}">
        <p14:creationId xmlns:p14="http://schemas.microsoft.com/office/powerpoint/2010/main" val="331826594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A6C5F-2616-5D38-E880-D960203BC230}"/>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Approaches:</a:t>
            </a:r>
          </a:p>
        </p:txBody>
      </p:sp>
      <p:sp>
        <p:nvSpPr>
          <p:cNvPr id="3" name="Content Placeholder 2">
            <a:extLst>
              <a:ext uri="{FF2B5EF4-FFF2-40B4-BE49-F238E27FC236}">
                <a16:creationId xmlns:a16="http://schemas.microsoft.com/office/drawing/2014/main" id="{1586D63B-AF98-DEE1-538A-3BF4531D5798}"/>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Institutional</a:t>
            </a:r>
          </a:p>
          <a:p>
            <a:r>
              <a:rPr lang="en-IN" dirty="0">
                <a:latin typeface="Times New Roman" panose="02020603050405020304" pitchFamily="18" charset="0"/>
                <a:cs typeface="Times New Roman" panose="02020603050405020304" pitchFamily="18" charset="0"/>
              </a:rPr>
              <a:t>Group Theory</a:t>
            </a:r>
          </a:p>
          <a:p>
            <a:r>
              <a:rPr lang="en-IN" dirty="0">
                <a:latin typeface="Times New Roman" panose="02020603050405020304" pitchFamily="18" charset="0"/>
                <a:cs typeface="Times New Roman" panose="02020603050405020304" pitchFamily="18" charset="0"/>
              </a:rPr>
              <a:t>Elite Theory</a:t>
            </a:r>
          </a:p>
          <a:p>
            <a:r>
              <a:rPr lang="en-IN" dirty="0">
                <a:latin typeface="Times New Roman" panose="02020603050405020304" pitchFamily="18" charset="0"/>
                <a:cs typeface="Times New Roman" panose="02020603050405020304" pitchFamily="18" charset="0"/>
              </a:rPr>
              <a:t>Rationalist Approach</a:t>
            </a:r>
          </a:p>
          <a:p>
            <a:r>
              <a:rPr lang="en-IN" dirty="0">
                <a:latin typeface="Times New Roman" panose="02020603050405020304" pitchFamily="18" charset="0"/>
                <a:cs typeface="Times New Roman" panose="02020603050405020304" pitchFamily="18" charset="0"/>
              </a:rPr>
              <a:t>Incremental Approach</a:t>
            </a:r>
          </a:p>
          <a:p>
            <a:r>
              <a:rPr lang="en-IN" dirty="0">
                <a:latin typeface="Times New Roman" panose="02020603050405020304" pitchFamily="18" charset="0"/>
                <a:cs typeface="Times New Roman" panose="02020603050405020304" pitchFamily="18" charset="0"/>
              </a:rPr>
              <a:t>System Theory</a:t>
            </a:r>
          </a:p>
        </p:txBody>
      </p:sp>
    </p:spTree>
    <p:extLst>
      <p:ext uri="{BB962C8B-B14F-4D97-AF65-F5344CB8AC3E}">
        <p14:creationId xmlns:p14="http://schemas.microsoft.com/office/powerpoint/2010/main" val="279001542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5586F-5099-1E0E-036B-F7AA9A299877}"/>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Stages:</a:t>
            </a:r>
          </a:p>
        </p:txBody>
      </p:sp>
      <p:sp>
        <p:nvSpPr>
          <p:cNvPr id="3" name="Content Placeholder 2">
            <a:extLst>
              <a:ext uri="{FF2B5EF4-FFF2-40B4-BE49-F238E27FC236}">
                <a16:creationId xmlns:a16="http://schemas.microsoft.com/office/drawing/2014/main" id="{893C7D5B-4845-526E-DA06-7D8772594DCE}"/>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Identification of problem</a:t>
            </a:r>
          </a:p>
          <a:p>
            <a:r>
              <a:rPr lang="en-IN" dirty="0">
                <a:latin typeface="Times New Roman" panose="02020603050405020304" pitchFamily="18" charset="0"/>
                <a:cs typeface="Times New Roman" panose="02020603050405020304" pitchFamily="18" charset="0"/>
              </a:rPr>
              <a:t>Agenda setting</a:t>
            </a:r>
          </a:p>
          <a:p>
            <a:r>
              <a:rPr lang="en-IN" dirty="0">
                <a:latin typeface="Times New Roman" panose="02020603050405020304" pitchFamily="18" charset="0"/>
                <a:cs typeface="Times New Roman" panose="02020603050405020304" pitchFamily="18" charset="0"/>
              </a:rPr>
              <a:t>Adoption of Agenda</a:t>
            </a:r>
          </a:p>
          <a:p>
            <a:r>
              <a:rPr lang="en-IN" dirty="0">
                <a:latin typeface="Times New Roman" panose="02020603050405020304" pitchFamily="18" charset="0"/>
                <a:cs typeface="Times New Roman" panose="02020603050405020304" pitchFamily="18" charset="0"/>
              </a:rPr>
              <a:t>Formulation of Policy</a:t>
            </a:r>
          </a:p>
          <a:p>
            <a:r>
              <a:rPr lang="en-IN" dirty="0">
                <a:latin typeface="Times New Roman" panose="02020603050405020304" pitchFamily="18" charset="0"/>
                <a:cs typeface="Times New Roman" panose="02020603050405020304" pitchFamily="18" charset="0"/>
              </a:rPr>
              <a:t>Implementation of Policy</a:t>
            </a:r>
          </a:p>
          <a:p>
            <a:r>
              <a:rPr lang="en-IN" dirty="0">
                <a:latin typeface="Times New Roman" panose="02020603050405020304" pitchFamily="18" charset="0"/>
                <a:cs typeface="Times New Roman" panose="02020603050405020304" pitchFamily="18" charset="0"/>
              </a:rPr>
              <a:t>Evaluation of Policy</a:t>
            </a:r>
          </a:p>
          <a:p>
            <a:r>
              <a:rPr lang="en-IN">
                <a:latin typeface="Times New Roman" panose="02020603050405020304" pitchFamily="18" charset="0"/>
                <a:cs typeface="Times New Roman" panose="02020603050405020304" pitchFamily="18" charset="0"/>
              </a:rPr>
              <a:t>Feedback</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17405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069F3-DAF7-254B-EA4E-D3F55F686E94}"/>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NPA:</a:t>
            </a:r>
          </a:p>
        </p:txBody>
      </p:sp>
      <p:sp>
        <p:nvSpPr>
          <p:cNvPr id="3" name="Content Placeholder 2">
            <a:extLst>
              <a:ext uri="{FF2B5EF4-FFF2-40B4-BE49-F238E27FC236}">
                <a16:creationId xmlns:a16="http://schemas.microsoft.com/office/drawing/2014/main" id="{35F80855-4BDA-F1AA-2409-060650F64A07}"/>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In the old Administration , everything discussed  about the significance of administration rather than public importance. There was the discussion on some principles, procedures rather than values and philosophies. In old administration efficiency and economy were  emphasised not effectiveness and service efficiency.</a:t>
            </a:r>
          </a:p>
          <a:p>
            <a:pPr algn="just"/>
            <a:r>
              <a:rPr lang="en-IN" dirty="0">
                <a:latin typeface="Times New Roman" panose="02020603050405020304" pitchFamily="18" charset="0"/>
                <a:cs typeface="Times New Roman" panose="02020603050405020304" pitchFamily="18" charset="0"/>
              </a:rPr>
              <a:t>New Public Administration especially emerged with the leadership of Dwight Waldo (American Philosopher) in Minnowbrook Conference , 1968.Some other young scholars also participated  in this conference those are – Frank Marini, George Frederickson, Charles Lindblom, Vincent Ostrom.</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379200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5B521-A8BE-3D39-0F39-2B01013137FF}"/>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Origin and Cause:</a:t>
            </a:r>
          </a:p>
        </p:txBody>
      </p:sp>
      <p:sp>
        <p:nvSpPr>
          <p:cNvPr id="3" name="Content Placeholder 2">
            <a:extLst>
              <a:ext uri="{FF2B5EF4-FFF2-40B4-BE49-F238E27FC236}">
                <a16:creationId xmlns:a16="http://schemas.microsoft.com/office/drawing/2014/main" id="{E09B8121-C14C-43C2-F42C-7055B7E11C3D}"/>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In the end of 1960s, American society  began to break down. There was the creation of weakness in traditional Public Administration, which was unable to solve  social crisis prevailed at that time. In old Public Administration Social Turbulence and many crisis were created. Dissatisfaction emerged and was not be resolved through old measures.</a:t>
            </a:r>
          </a:p>
          <a:p>
            <a:pPr algn="just"/>
            <a:r>
              <a:rPr lang="en-IN" dirty="0">
                <a:latin typeface="Times New Roman" panose="02020603050405020304" pitchFamily="18" charset="0"/>
                <a:cs typeface="Times New Roman" panose="02020603050405020304" pitchFamily="18" charset="0"/>
              </a:rPr>
              <a:t>In the late 1960s with the movement by young scholars New Movement was created which was called “New Public Administration”, due to which the “Conference of Minnowbrook, 1968” became successful.</a:t>
            </a:r>
          </a:p>
        </p:txBody>
      </p:sp>
    </p:spTree>
    <p:extLst>
      <p:ext uri="{BB962C8B-B14F-4D97-AF65-F5344CB8AC3E}">
        <p14:creationId xmlns:p14="http://schemas.microsoft.com/office/powerpoint/2010/main" val="357366061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D78EB-55F7-5D7E-6634-0EEEC979B18A}"/>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Meaning:</a:t>
            </a:r>
          </a:p>
        </p:txBody>
      </p:sp>
      <p:sp>
        <p:nvSpPr>
          <p:cNvPr id="3" name="Content Placeholder 2">
            <a:extLst>
              <a:ext uri="{FF2B5EF4-FFF2-40B4-BE49-F238E27FC236}">
                <a16:creationId xmlns:a16="http://schemas.microsoft.com/office/drawing/2014/main" id="{F51B1259-4334-5957-1689-A80299B7416C}"/>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It is human – being oriented, philosophical in nature. It opposed mechanical  activities and support value – based activities.</a:t>
            </a:r>
          </a:p>
          <a:p>
            <a:pPr algn="just"/>
            <a:r>
              <a:rPr lang="en-IN" b="1" dirty="0">
                <a:latin typeface="Times New Roman" panose="02020603050405020304" pitchFamily="18" charset="0"/>
                <a:cs typeface="Times New Roman" panose="02020603050405020304" pitchFamily="18" charset="0"/>
              </a:rPr>
              <a:t>Definitions:</a:t>
            </a:r>
          </a:p>
          <a:p>
            <a:pPr algn="just"/>
            <a:r>
              <a:rPr lang="en-IN" dirty="0">
                <a:latin typeface="Times New Roman" panose="02020603050405020304" pitchFamily="18" charset="0"/>
                <a:cs typeface="Times New Roman" panose="02020603050405020304" pitchFamily="18" charset="0"/>
              </a:rPr>
              <a:t>According to Nigro and Nigro, “While there is no doctrine to which all persons associated with the New Public Administration subscribe, most emphasised the principle of social equity – the realisation of which they feel should be the purpose of Public Administration.” </a:t>
            </a:r>
          </a:p>
          <a:p>
            <a:pPr algn="just"/>
            <a:r>
              <a:rPr lang="en-IN" dirty="0">
                <a:latin typeface="Times New Roman" panose="02020603050405020304" pitchFamily="18" charset="0"/>
                <a:cs typeface="Times New Roman" panose="02020603050405020304" pitchFamily="18" charset="0"/>
              </a:rPr>
              <a:t>According to Fredrickson, “NPA is less generic more public and less descriptive and more prescriptive.”</a:t>
            </a:r>
          </a:p>
        </p:txBody>
      </p:sp>
    </p:spTree>
    <p:extLst>
      <p:ext uri="{BB962C8B-B14F-4D97-AF65-F5344CB8AC3E}">
        <p14:creationId xmlns:p14="http://schemas.microsoft.com/office/powerpoint/2010/main" val="3109907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A2C16F-500A-9E5A-0268-22C6C1474600}"/>
              </a:ext>
            </a:extLst>
          </p:cNvPr>
          <p:cNvSpPr>
            <a:spLocks noGrp="1"/>
          </p:cNvSpPr>
          <p:nvPr>
            <p:ph idx="1"/>
          </p:nvPr>
        </p:nvSpPr>
        <p:spPr/>
        <p:txBody>
          <a:bodyPr>
            <a:normAutofit/>
          </a:bodyPr>
          <a:lstStyle/>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5.Ferrel Heady</a:t>
            </a:r>
            <a:r>
              <a:rPr lang="en-US" b="0" i="0" dirty="0">
                <a:solidFill>
                  <a:srgbClr val="374151"/>
                </a:solidFill>
                <a:effectLst/>
                <a:latin typeface="Times New Roman" panose="02020603050405020304" pitchFamily="18" charset="0"/>
                <a:cs typeface="Times New Roman" panose="02020603050405020304" pitchFamily="18" charset="0"/>
              </a:rPr>
              <a:t>: Ferrel Heady defined public administration as "the organization and direction of human and material resources to achieve desired ends." He emphasized the role of resource management and goal attainment in public administration.</a:t>
            </a:r>
          </a:p>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6.Fred W. Riggs</a:t>
            </a:r>
            <a:r>
              <a:rPr lang="en-US" b="0" i="0" dirty="0">
                <a:solidFill>
                  <a:srgbClr val="374151"/>
                </a:solidFill>
                <a:effectLst/>
                <a:latin typeface="Times New Roman" panose="02020603050405020304" pitchFamily="18" charset="0"/>
                <a:cs typeface="Times New Roman" panose="02020603050405020304" pitchFamily="18" charset="0"/>
              </a:rPr>
              <a:t>: Riggs, known for his work on comparative public administration, defined it as "the sum total of all the activities undertaken in pursuit of and in fulfillment of public policy." He highlighted the global and cross-cultural aspects of public administration.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47697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A30B8-5A2B-4661-A917-E2106FB7D95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Stages of Evolution:</a:t>
            </a:r>
          </a:p>
        </p:txBody>
      </p:sp>
      <p:sp>
        <p:nvSpPr>
          <p:cNvPr id="3" name="Content Placeholder 2">
            <a:extLst>
              <a:ext uri="{FF2B5EF4-FFF2-40B4-BE49-F238E27FC236}">
                <a16:creationId xmlns:a16="http://schemas.microsoft.com/office/drawing/2014/main" id="{85471FAD-5B01-2561-7BB8-8515366C4588}"/>
              </a:ext>
            </a:extLst>
          </p:cNvPr>
          <p:cNvSpPr>
            <a:spLocks noGrp="1"/>
          </p:cNvSpPr>
          <p:nvPr>
            <p:ph idx="1"/>
          </p:nvPr>
        </p:nvSpPr>
        <p:spPr/>
        <p:txBody>
          <a:bodyPr>
            <a:normAutofit fontScale="92500"/>
          </a:bodyPr>
          <a:lstStyle/>
          <a:p>
            <a:pPr algn="just"/>
            <a:r>
              <a:rPr lang="en-IN" dirty="0">
                <a:latin typeface="Times New Roman" panose="02020603050405020304" pitchFamily="18" charset="0"/>
                <a:cs typeface="Times New Roman" panose="02020603050405020304" pitchFamily="18" charset="0"/>
              </a:rPr>
              <a:t>1.The Honey Report</a:t>
            </a:r>
          </a:p>
          <a:p>
            <a:pPr algn="just"/>
            <a:r>
              <a:rPr lang="en-IN" dirty="0">
                <a:latin typeface="Times New Roman" panose="02020603050405020304" pitchFamily="18" charset="0"/>
                <a:cs typeface="Times New Roman" panose="02020603050405020304" pitchFamily="18" charset="0"/>
              </a:rPr>
              <a:t>2.The Philadelphia Conference on theory and practice of Public Administration, 1967</a:t>
            </a:r>
          </a:p>
          <a:p>
            <a:pPr algn="just"/>
            <a:r>
              <a:rPr lang="en-IN" dirty="0">
                <a:latin typeface="Times New Roman" panose="02020603050405020304" pitchFamily="18" charset="0"/>
                <a:cs typeface="Times New Roman" panose="02020603050405020304" pitchFamily="18" charset="0"/>
              </a:rPr>
              <a:t>3.Minnowbrook Conference,1968</a:t>
            </a:r>
          </a:p>
          <a:p>
            <a:pPr algn="just"/>
            <a:r>
              <a:rPr lang="en-IN" dirty="0">
                <a:latin typeface="Times New Roman" panose="02020603050405020304" pitchFamily="18" charset="0"/>
                <a:cs typeface="Times New Roman" panose="02020603050405020304" pitchFamily="18" charset="0"/>
              </a:rPr>
              <a:t>4.Publication of Waldo’s article, “Public Administration at the time of Revolution”. – 1968</a:t>
            </a:r>
          </a:p>
          <a:p>
            <a:pPr algn="just"/>
            <a:r>
              <a:rPr lang="en-IN" dirty="0">
                <a:latin typeface="Times New Roman" panose="02020603050405020304" pitchFamily="18" charset="0"/>
                <a:cs typeface="Times New Roman" panose="02020603050405020304" pitchFamily="18" charset="0"/>
              </a:rPr>
              <a:t>5.Publication of “Toward a New Public Administration: The Minnowbrook Perspective” (Frank Marini) and Public Administration  in a time of Turbulence (Dwight Waldo)</a:t>
            </a:r>
          </a:p>
          <a:p>
            <a:pPr algn="just"/>
            <a:r>
              <a:rPr lang="en-IN" dirty="0">
                <a:latin typeface="Times New Roman" panose="02020603050405020304" pitchFamily="18" charset="0"/>
                <a:cs typeface="Times New Roman" panose="02020603050405020304" pitchFamily="18" charset="0"/>
              </a:rPr>
              <a:t>6.Publication of George Fredrickson’s book “New Public Administration”.</a:t>
            </a:r>
          </a:p>
          <a:p>
            <a:endParaRPr lang="en-IN" dirty="0"/>
          </a:p>
        </p:txBody>
      </p:sp>
    </p:spTree>
    <p:extLst>
      <p:ext uri="{BB962C8B-B14F-4D97-AF65-F5344CB8AC3E}">
        <p14:creationId xmlns:p14="http://schemas.microsoft.com/office/powerpoint/2010/main" val="35470518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91E39-D467-D816-03D0-C85303994848}"/>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Goals of NPA:</a:t>
            </a:r>
          </a:p>
        </p:txBody>
      </p:sp>
      <p:sp>
        <p:nvSpPr>
          <p:cNvPr id="3" name="Content Placeholder 2">
            <a:extLst>
              <a:ext uri="{FF2B5EF4-FFF2-40B4-BE49-F238E27FC236}">
                <a16:creationId xmlns:a16="http://schemas.microsoft.com/office/drawing/2014/main" id="{32D85B1C-1D36-CAD4-6831-9D5ACD4E5B99}"/>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1.Relevance</a:t>
            </a:r>
          </a:p>
          <a:p>
            <a:r>
              <a:rPr lang="en-IN" dirty="0">
                <a:latin typeface="Times New Roman" panose="02020603050405020304" pitchFamily="18" charset="0"/>
                <a:cs typeface="Times New Roman" panose="02020603050405020304" pitchFamily="18" charset="0"/>
              </a:rPr>
              <a:t>2.Values</a:t>
            </a:r>
          </a:p>
          <a:p>
            <a:r>
              <a:rPr lang="en-IN" dirty="0">
                <a:latin typeface="Times New Roman" panose="02020603050405020304" pitchFamily="18" charset="0"/>
                <a:cs typeface="Times New Roman" panose="02020603050405020304" pitchFamily="18" charset="0"/>
              </a:rPr>
              <a:t>3.Social Equity</a:t>
            </a:r>
          </a:p>
          <a:p>
            <a:r>
              <a:rPr lang="en-IN" dirty="0">
                <a:latin typeface="Times New Roman" panose="02020603050405020304" pitchFamily="18" charset="0"/>
                <a:cs typeface="Times New Roman" panose="02020603050405020304" pitchFamily="18" charset="0"/>
              </a:rPr>
              <a:t>4.Change</a:t>
            </a:r>
          </a:p>
          <a:p>
            <a:endParaRPr lang="en-IN" dirty="0"/>
          </a:p>
        </p:txBody>
      </p:sp>
    </p:spTree>
    <p:extLst>
      <p:ext uri="{BB962C8B-B14F-4D97-AF65-F5344CB8AC3E}">
        <p14:creationId xmlns:p14="http://schemas.microsoft.com/office/powerpoint/2010/main" val="152931631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D0CCD-0419-A995-743A-B72CC2839032}"/>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NPM:</a:t>
            </a:r>
          </a:p>
        </p:txBody>
      </p:sp>
      <p:sp>
        <p:nvSpPr>
          <p:cNvPr id="3" name="Content Placeholder 2">
            <a:extLst>
              <a:ext uri="{FF2B5EF4-FFF2-40B4-BE49-F238E27FC236}">
                <a16:creationId xmlns:a16="http://schemas.microsoft.com/office/drawing/2014/main" id="{6FE41869-2CF4-DA91-579B-FE7BC2B9AE2A}"/>
              </a:ext>
            </a:extLst>
          </p:cNvPr>
          <p:cNvSpPr>
            <a:spLocks noGrp="1"/>
          </p:cNvSpPr>
          <p:nvPr>
            <p:ph idx="1"/>
          </p:nvPr>
        </p:nvSpPr>
        <p:spPr/>
        <p:txBody>
          <a:bodyPr>
            <a:normAutofit fontScale="92500"/>
          </a:bodyPr>
          <a:lstStyle/>
          <a:p>
            <a:pPr algn="just"/>
            <a:r>
              <a:rPr lang="en-IN" dirty="0">
                <a:latin typeface="Times New Roman" panose="02020603050405020304" pitchFamily="18" charset="0"/>
                <a:cs typeface="Times New Roman" panose="02020603050405020304" pitchFamily="18" charset="0"/>
              </a:rPr>
              <a:t>It is the latest paradigm in the evolution of Public Administration. It came into existence in 1990s.The New Public Management was the 2</a:t>
            </a:r>
            <a:r>
              <a:rPr lang="en-IN" baseline="30000" dirty="0">
                <a:latin typeface="Times New Roman" panose="02020603050405020304" pitchFamily="18" charset="0"/>
                <a:cs typeface="Times New Roman" panose="02020603050405020304" pitchFamily="18" charset="0"/>
              </a:rPr>
              <a:t>nd</a:t>
            </a:r>
            <a:r>
              <a:rPr lang="en-IN" dirty="0">
                <a:latin typeface="Times New Roman" panose="02020603050405020304" pitchFamily="18" charset="0"/>
                <a:cs typeface="Times New Roman" panose="02020603050405020304" pitchFamily="18" charset="0"/>
              </a:rPr>
              <a:t> reinvention in Public Administration, the first was New Public Management.</a:t>
            </a:r>
          </a:p>
          <a:p>
            <a:pPr algn="just"/>
            <a:r>
              <a:rPr lang="en-IN" dirty="0">
                <a:latin typeface="Times New Roman" panose="02020603050405020304" pitchFamily="18" charset="0"/>
                <a:cs typeface="Times New Roman" panose="02020603050405020304" pitchFamily="18" charset="0"/>
              </a:rPr>
              <a:t>The term “New Public Management” was coined by Christopher Hood. He used it in his article entitled, “A Public Management for all seasons” published in 1991.</a:t>
            </a:r>
          </a:p>
          <a:p>
            <a:pPr algn="just"/>
            <a:r>
              <a:rPr lang="en-IN" dirty="0">
                <a:latin typeface="Times New Roman" panose="02020603050405020304" pitchFamily="18" charset="0"/>
                <a:cs typeface="Times New Roman" panose="02020603050405020304" pitchFamily="18" charset="0"/>
              </a:rPr>
              <a:t>The New Public Management is also called as “Managerialism”, (by Pollit), “Entrepreneurial Government” (by Osborne and Gaebler), “Market Bases Public Administration” (by Lan and Rosenbloom) and 3</a:t>
            </a:r>
            <a:r>
              <a:rPr lang="en-IN" baseline="30000" dirty="0">
                <a:latin typeface="Times New Roman" panose="02020603050405020304" pitchFamily="18" charset="0"/>
                <a:cs typeface="Times New Roman" panose="02020603050405020304" pitchFamily="18" charset="0"/>
              </a:rPr>
              <a:t>rd</a:t>
            </a:r>
            <a:r>
              <a:rPr lang="en-IN" dirty="0">
                <a:latin typeface="Times New Roman" panose="02020603050405020304" pitchFamily="18" charset="0"/>
                <a:cs typeface="Times New Roman" panose="02020603050405020304" pitchFamily="18" charset="0"/>
              </a:rPr>
              <a:t> way between  Public Administration and Private Administration (by U. A. Gunn)</a:t>
            </a:r>
          </a:p>
        </p:txBody>
      </p:sp>
    </p:spTree>
    <p:extLst>
      <p:ext uri="{BB962C8B-B14F-4D97-AF65-F5344CB8AC3E}">
        <p14:creationId xmlns:p14="http://schemas.microsoft.com/office/powerpoint/2010/main" val="402711239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D9633-7901-68BC-4AC0-930778FB443C}"/>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Meaning:</a:t>
            </a:r>
          </a:p>
        </p:txBody>
      </p:sp>
      <p:sp>
        <p:nvSpPr>
          <p:cNvPr id="3" name="Content Placeholder 2">
            <a:extLst>
              <a:ext uri="{FF2B5EF4-FFF2-40B4-BE49-F238E27FC236}">
                <a16:creationId xmlns:a16="http://schemas.microsoft.com/office/drawing/2014/main" id="{14939151-3D7E-02CA-CDD9-EBD347F4748E}"/>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It represents a synthesis of the Public Administration and Private Administration. It takes “What” and “Why” from Public Administration and “How” from Private Administration.</a:t>
            </a:r>
          </a:p>
          <a:p>
            <a:pPr algn="just"/>
            <a:r>
              <a:rPr lang="en-IN" dirty="0">
                <a:latin typeface="Times New Roman" panose="02020603050405020304" pitchFamily="18" charset="0"/>
                <a:cs typeface="Times New Roman" panose="02020603050405020304" pitchFamily="18" charset="0"/>
              </a:rPr>
              <a:t>The NPM uses 3Es according to Pollit those are :</a:t>
            </a:r>
          </a:p>
          <a:p>
            <a:pPr algn="just"/>
            <a:r>
              <a:rPr lang="en-IN" dirty="0">
                <a:latin typeface="Times New Roman" panose="02020603050405020304" pitchFamily="18" charset="0"/>
                <a:cs typeface="Times New Roman" panose="02020603050405020304" pitchFamily="18" charset="0"/>
              </a:rPr>
              <a:t>1.Economy </a:t>
            </a:r>
          </a:p>
          <a:p>
            <a:pPr algn="just"/>
            <a:r>
              <a:rPr lang="en-IN" dirty="0">
                <a:latin typeface="Times New Roman" panose="02020603050405020304" pitchFamily="18" charset="0"/>
                <a:cs typeface="Times New Roman" panose="02020603050405020304" pitchFamily="18" charset="0"/>
              </a:rPr>
              <a:t>2.Efficiency</a:t>
            </a:r>
          </a:p>
          <a:p>
            <a:pPr algn="just"/>
            <a:r>
              <a:rPr lang="en-IN" dirty="0">
                <a:latin typeface="Times New Roman" panose="02020603050405020304" pitchFamily="18" charset="0"/>
                <a:cs typeface="Times New Roman" panose="02020603050405020304" pitchFamily="18" charset="0"/>
              </a:rPr>
              <a:t>3.Effectiveness</a:t>
            </a:r>
          </a:p>
        </p:txBody>
      </p:sp>
    </p:spTree>
    <p:extLst>
      <p:ext uri="{BB962C8B-B14F-4D97-AF65-F5344CB8AC3E}">
        <p14:creationId xmlns:p14="http://schemas.microsoft.com/office/powerpoint/2010/main" val="418148561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CA6F6-912B-3B04-5DAC-F26873399DF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Definition:</a:t>
            </a:r>
          </a:p>
        </p:txBody>
      </p:sp>
      <p:sp>
        <p:nvSpPr>
          <p:cNvPr id="3" name="Content Placeholder 2">
            <a:extLst>
              <a:ext uri="{FF2B5EF4-FFF2-40B4-BE49-F238E27FC236}">
                <a16:creationId xmlns:a16="http://schemas.microsoft.com/office/drawing/2014/main" id="{6874A9EA-5F36-FB18-D038-BD2864472CAE}"/>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Richard Common </a:t>
            </a:r>
            <a:r>
              <a:rPr lang="en-IN">
                <a:latin typeface="Times New Roman" panose="02020603050405020304" pitchFamily="18" charset="0"/>
                <a:cs typeface="Times New Roman" panose="02020603050405020304" pitchFamily="18" charset="0"/>
              </a:rPr>
              <a:t>– “NPM </a:t>
            </a:r>
            <a:r>
              <a:rPr lang="en-IN" dirty="0">
                <a:latin typeface="Times New Roman" panose="02020603050405020304" pitchFamily="18" charset="0"/>
                <a:cs typeface="Times New Roman" panose="02020603050405020304" pitchFamily="18" charset="0"/>
              </a:rPr>
              <a:t>is used as acronym to describe a vast range of contemporary administrative </a:t>
            </a:r>
            <a:r>
              <a:rPr lang="en-IN">
                <a:latin typeface="Times New Roman" panose="02020603050405020304" pitchFamily="18" charset="0"/>
                <a:cs typeface="Times New Roman" panose="02020603050405020304" pitchFamily="18" charset="0"/>
              </a:rPr>
              <a:t>changes.”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205599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F35C-B21E-914F-6D12-E82FBB526788}"/>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Themes of NPM:</a:t>
            </a:r>
          </a:p>
        </p:txBody>
      </p:sp>
      <p:sp>
        <p:nvSpPr>
          <p:cNvPr id="3" name="Content Placeholder 2">
            <a:extLst>
              <a:ext uri="{FF2B5EF4-FFF2-40B4-BE49-F238E27FC236}">
                <a16:creationId xmlns:a16="http://schemas.microsoft.com/office/drawing/2014/main" id="{12FEEAAF-5836-008E-80F9-59065A42BDFE}"/>
              </a:ext>
            </a:extLst>
          </p:cNvPr>
          <p:cNvSpPr>
            <a:spLocks noGrp="1"/>
          </p:cNvSpPr>
          <p:nvPr>
            <p:ph idx="1"/>
          </p:nvPr>
        </p:nvSpPr>
        <p:spPr/>
        <p:txBody>
          <a:bodyPr>
            <a:normAutofit fontScale="40000" lnSpcReduction="20000"/>
          </a:bodyPr>
          <a:lstStyle/>
          <a:p>
            <a:r>
              <a:rPr lang="en-IN" dirty="0">
                <a:latin typeface="Times New Roman" panose="02020603050405020304" pitchFamily="18" charset="0"/>
                <a:cs typeface="Times New Roman" panose="02020603050405020304" pitchFamily="18" charset="0"/>
              </a:rPr>
              <a:t>Performance Appraisal</a:t>
            </a:r>
          </a:p>
          <a:p>
            <a:r>
              <a:rPr lang="en-IN" dirty="0">
                <a:latin typeface="Times New Roman" panose="02020603050405020304" pitchFamily="18" charset="0"/>
                <a:cs typeface="Times New Roman" panose="02020603050405020304" pitchFamily="18" charset="0"/>
              </a:rPr>
              <a:t>Managerial  Autonomy</a:t>
            </a:r>
          </a:p>
          <a:p>
            <a:r>
              <a:rPr lang="en-IN" dirty="0">
                <a:latin typeface="Times New Roman" panose="02020603050405020304" pitchFamily="18" charset="0"/>
                <a:cs typeface="Times New Roman" panose="02020603050405020304" pitchFamily="18" charset="0"/>
              </a:rPr>
              <a:t>Cost – Cutting</a:t>
            </a:r>
          </a:p>
          <a:p>
            <a:r>
              <a:rPr lang="en-IN" dirty="0">
                <a:latin typeface="Times New Roman" panose="02020603050405020304" pitchFamily="18" charset="0"/>
                <a:cs typeface="Times New Roman" panose="02020603050405020304" pitchFamily="18" charset="0"/>
              </a:rPr>
              <a:t>Financial Incentives</a:t>
            </a:r>
          </a:p>
          <a:p>
            <a:r>
              <a:rPr lang="en-IN" dirty="0">
                <a:latin typeface="Times New Roman" panose="02020603050405020304" pitchFamily="18" charset="0"/>
                <a:cs typeface="Times New Roman" panose="02020603050405020304" pitchFamily="18" charset="0"/>
              </a:rPr>
              <a:t>Output Targets</a:t>
            </a:r>
          </a:p>
          <a:p>
            <a:r>
              <a:rPr lang="en-IN" dirty="0">
                <a:latin typeface="Times New Roman" panose="02020603050405020304" pitchFamily="18" charset="0"/>
                <a:cs typeface="Times New Roman" panose="02020603050405020304" pitchFamily="18" charset="0"/>
              </a:rPr>
              <a:t>Innovation</a:t>
            </a:r>
          </a:p>
          <a:p>
            <a:r>
              <a:rPr lang="en-IN" dirty="0">
                <a:latin typeface="Times New Roman" panose="02020603050405020304" pitchFamily="18" charset="0"/>
                <a:cs typeface="Times New Roman" panose="02020603050405020304" pitchFamily="18" charset="0"/>
              </a:rPr>
              <a:t>Responsiveness</a:t>
            </a:r>
          </a:p>
          <a:p>
            <a:r>
              <a:rPr lang="en-IN" dirty="0">
                <a:latin typeface="Times New Roman" panose="02020603050405020304" pitchFamily="18" charset="0"/>
                <a:cs typeface="Times New Roman" panose="02020603050405020304" pitchFamily="18" charset="0"/>
              </a:rPr>
              <a:t>Competence</a:t>
            </a:r>
          </a:p>
          <a:p>
            <a:r>
              <a:rPr lang="en-IN" dirty="0">
                <a:latin typeface="Times New Roman" panose="02020603050405020304" pitchFamily="18" charset="0"/>
                <a:cs typeface="Times New Roman" panose="02020603050405020304" pitchFamily="18" charset="0"/>
              </a:rPr>
              <a:t>Accountability</a:t>
            </a:r>
          </a:p>
          <a:p>
            <a:r>
              <a:rPr lang="en-IN" dirty="0">
                <a:latin typeface="Times New Roman" panose="02020603050405020304" pitchFamily="18" charset="0"/>
                <a:cs typeface="Times New Roman" panose="02020603050405020304" pitchFamily="18" charset="0"/>
              </a:rPr>
              <a:t>Market – Orientation</a:t>
            </a:r>
          </a:p>
          <a:p>
            <a:r>
              <a:rPr lang="en-IN" dirty="0">
                <a:latin typeface="Times New Roman" panose="02020603050405020304" pitchFamily="18" charset="0"/>
                <a:cs typeface="Times New Roman" panose="02020603050405020304" pitchFamily="18" charset="0"/>
              </a:rPr>
              <a:t>Quality Improvement</a:t>
            </a:r>
          </a:p>
          <a:p>
            <a:r>
              <a:rPr lang="en-IN" dirty="0">
                <a:latin typeface="Times New Roman" panose="02020603050405020304" pitchFamily="18" charset="0"/>
                <a:cs typeface="Times New Roman" panose="02020603050405020304" pitchFamily="18" charset="0"/>
              </a:rPr>
              <a:t>Flexibility</a:t>
            </a:r>
          </a:p>
          <a:p>
            <a:r>
              <a:rPr lang="en-IN" dirty="0">
                <a:latin typeface="Times New Roman" panose="02020603050405020304" pitchFamily="18" charset="0"/>
                <a:cs typeface="Times New Roman" panose="02020603050405020304" pitchFamily="18" charset="0"/>
              </a:rPr>
              <a:t>Competition</a:t>
            </a:r>
          </a:p>
          <a:p>
            <a:r>
              <a:rPr lang="en-IN" dirty="0">
                <a:latin typeface="Times New Roman" panose="02020603050405020304" pitchFamily="18" charset="0"/>
                <a:cs typeface="Times New Roman" panose="02020603050405020304" pitchFamily="18" charset="0"/>
              </a:rPr>
              <a:t>Information Technology</a:t>
            </a:r>
          </a:p>
          <a:p>
            <a:r>
              <a:rPr lang="en-IN" dirty="0" err="1">
                <a:latin typeface="Times New Roman" panose="02020603050405020304" pitchFamily="18" charset="0"/>
                <a:cs typeface="Times New Roman" panose="02020603050405020304" pitchFamily="18" charset="0"/>
              </a:rPr>
              <a:t>Debureaucratisation</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Decentralisation</a:t>
            </a:r>
          </a:p>
          <a:p>
            <a:r>
              <a:rPr lang="en-IN" dirty="0">
                <a:latin typeface="Times New Roman" panose="02020603050405020304" pitchFamily="18" charset="0"/>
                <a:cs typeface="Times New Roman" panose="02020603050405020304" pitchFamily="18" charset="0"/>
              </a:rPr>
              <a:t>Entrepreneurialism</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419727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7F863-5599-0A5C-D011-FC18493DFB01}"/>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Theoretical Base:</a:t>
            </a:r>
          </a:p>
        </p:txBody>
      </p:sp>
      <p:sp>
        <p:nvSpPr>
          <p:cNvPr id="3" name="Content Placeholder 2">
            <a:extLst>
              <a:ext uri="{FF2B5EF4-FFF2-40B4-BE49-F238E27FC236}">
                <a16:creationId xmlns:a16="http://schemas.microsoft.com/office/drawing/2014/main" id="{9875773D-7D2A-819B-91DA-B1C16B7E8494}"/>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1.Public – Choice Approach</a:t>
            </a:r>
          </a:p>
          <a:p>
            <a:r>
              <a:rPr lang="en-IN" dirty="0">
                <a:latin typeface="Times New Roman" panose="02020603050405020304" pitchFamily="18" charset="0"/>
                <a:cs typeface="Times New Roman" panose="02020603050405020304" pitchFamily="18" charset="0"/>
              </a:rPr>
              <a:t>2.Neo - </a:t>
            </a:r>
            <a:r>
              <a:rPr lang="en-IN" dirty="0" err="1">
                <a:latin typeface="Times New Roman" panose="02020603050405020304" pitchFamily="18" charset="0"/>
                <a:cs typeface="Times New Roman" panose="02020603050405020304" pitchFamily="18" charset="0"/>
              </a:rPr>
              <a:t>Taylorismm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312710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1799-F4B2-1696-C4A4-7CAEBD2D2340}"/>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Anti - Goals:</a:t>
            </a:r>
          </a:p>
        </p:txBody>
      </p:sp>
      <p:sp>
        <p:nvSpPr>
          <p:cNvPr id="3" name="Content Placeholder 2">
            <a:extLst>
              <a:ext uri="{FF2B5EF4-FFF2-40B4-BE49-F238E27FC236}">
                <a16:creationId xmlns:a16="http://schemas.microsoft.com/office/drawing/2014/main" id="{8F0ED42A-B2F6-D3AB-22E2-0FCA6F9E8F84}"/>
              </a:ext>
            </a:extLst>
          </p:cNvPr>
          <p:cNvSpPr>
            <a:spLocks noGrp="1"/>
          </p:cNvSpPr>
          <p:nvPr>
            <p:ph idx="1"/>
          </p:nvPr>
        </p:nvSpPr>
        <p:spPr/>
        <p:txBody>
          <a:bodyPr/>
          <a:lstStyle/>
          <a:p>
            <a:pPr marL="514350" indent="-514350">
              <a:buAutoNum type="arabicPeriod"/>
            </a:pPr>
            <a:r>
              <a:rPr lang="en-IN" dirty="0">
                <a:latin typeface="Times New Roman" panose="02020603050405020304" pitchFamily="18" charset="0"/>
                <a:cs typeface="Times New Roman" panose="02020603050405020304" pitchFamily="18" charset="0"/>
              </a:rPr>
              <a:t>Politics – Dichotomy</a:t>
            </a:r>
          </a:p>
          <a:p>
            <a:pPr marL="514350" indent="-514350">
              <a:buAutoNum type="arabicPeriod"/>
            </a:pPr>
            <a:r>
              <a:rPr lang="en-IN" dirty="0">
                <a:latin typeface="Times New Roman" panose="02020603050405020304" pitchFamily="18" charset="0"/>
                <a:cs typeface="Times New Roman" panose="02020603050405020304" pitchFamily="18" charset="0"/>
              </a:rPr>
              <a:t>Hierarchy ridden organisation</a:t>
            </a:r>
          </a:p>
          <a:p>
            <a:pPr marL="514350" indent="-514350">
              <a:buAutoNum type="arabicPeriod"/>
            </a:pPr>
            <a:r>
              <a:rPr lang="en-IN" dirty="0">
                <a:latin typeface="Times New Roman" panose="02020603050405020304" pitchFamily="18" charset="0"/>
                <a:cs typeface="Times New Roman" panose="02020603050405020304" pitchFamily="18" charset="0"/>
              </a:rPr>
              <a:t>Over- centralisation of power</a:t>
            </a:r>
          </a:p>
          <a:p>
            <a:pPr marL="514350" indent="-514350">
              <a:buAutoNum type="arabicPeriod"/>
            </a:pPr>
            <a:r>
              <a:rPr lang="en-IN" dirty="0">
                <a:latin typeface="Times New Roman" panose="02020603050405020304" pitchFamily="18" charset="0"/>
                <a:cs typeface="Times New Roman" panose="02020603050405020304" pitchFamily="18" charset="0"/>
              </a:rPr>
              <a:t>Supremacy of rules of rules in Administration</a:t>
            </a:r>
          </a:p>
          <a:p>
            <a:pPr marL="514350" indent="-514350">
              <a:buAutoNum type="arabicPeriod"/>
            </a:pPr>
            <a:r>
              <a:rPr lang="en-IN" dirty="0">
                <a:latin typeface="Times New Roman" panose="02020603050405020304" pitchFamily="18" charset="0"/>
                <a:cs typeface="Times New Roman" panose="02020603050405020304" pitchFamily="18" charset="0"/>
              </a:rPr>
              <a:t>Rationality in Decision Making</a:t>
            </a:r>
          </a:p>
          <a:p>
            <a:pPr marL="514350" indent="-514350">
              <a:buAutoNum type="arabicPeriod"/>
            </a:pPr>
            <a:r>
              <a:rPr lang="en-IN" dirty="0">
                <a:latin typeface="Times New Roman" panose="02020603050405020304" pitchFamily="18" charset="0"/>
                <a:cs typeface="Times New Roman" panose="02020603050405020304" pitchFamily="18" charset="0"/>
              </a:rPr>
              <a:t>Impersonal nature of administration</a:t>
            </a:r>
          </a:p>
          <a:p>
            <a:pPr marL="514350" indent="-514350">
              <a:buAutoNum type="arabicPeriod"/>
            </a:pPr>
            <a:r>
              <a:rPr lang="en-IN" dirty="0">
                <a:latin typeface="Times New Roman" panose="02020603050405020304" pitchFamily="18" charset="0"/>
                <a:cs typeface="Times New Roman" panose="02020603050405020304" pitchFamily="18" charset="0"/>
              </a:rPr>
              <a:t>Rigidity in administration process</a:t>
            </a:r>
          </a:p>
          <a:p>
            <a:pPr marL="514350" indent="-514350">
              <a:buAutoNum type="arabicPeriod"/>
            </a:pPr>
            <a:r>
              <a:rPr lang="en-IN" dirty="0">
                <a:latin typeface="Times New Roman" panose="02020603050405020304" pitchFamily="18" charset="0"/>
                <a:cs typeface="Times New Roman" panose="02020603050405020304" pitchFamily="18" charset="0"/>
              </a:rPr>
              <a:t>Inward looking orientation</a:t>
            </a:r>
          </a:p>
        </p:txBody>
      </p:sp>
    </p:spTree>
    <p:extLst>
      <p:ext uri="{BB962C8B-B14F-4D97-AF65-F5344CB8AC3E}">
        <p14:creationId xmlns:p14="http://schemas.microsoft.com/office/powerpoint/2010/main" val="322225552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55532-DB35-55D6-038E-30BDAFCE7D3A}"/>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New Public Service Approach in Public Administration</a:t>
            </a:r>
          </a:p>
        </p:txBody>
      </p:sp>
      <p:sp>
        <p:nvSpPr>
          <p:cNvPr id="3" name="Content Placeholder 2">
            <a:extLst>
              <a:ext uri="{FF2B5EF4-FFF2-40B4-BE49-F238E27FC236}">
                <a16:creationId xmlns:a16="http://schemas.microsoft.com/office/drawing/2014/main" id="{682B2B06-B1AD-55F0-DA6A-A5D552DEF41E}"/>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The term “New Public Service” was  coined by Denhardt and Denhardt in the beginning of 21</a:t>
            </a:r>
            <a:r>
              <a:rPr lang="en-IN" baseline="30000" dirty="0">
                <a:latin typeface="Times New Roman" panose="02020603050405020304" pitchFamily="18" charset="0"/>
                <a:cs typeface="Times New Roman" panose="02020603050405020304" pitchFamily="18" charset="0"/>
              </a:rPr>
              <a:t>st</a:t>
            </a:r>
            <a:r>
              <a:rPr lang="en-IN" dirty="0">
                <a:latin typeface="Times New Roman" panose="02020603050405020304" pitchFamily="18" charset="0"/>
                <a:cs typeface="Times New Roman" panose="02020603050405020304" pitchFamily="18" charset="0"/>
              </a:rPr>
              <a:t> century.</a:t>
            </a:r>
          </a:p>
          <a:p>
            <a:pPr algn="just"/>
            <a:r>
              <a:rPr lang="en-IN" dirty="0">
                <a:latin typeface="Times New Roman" panose="02020603050405020304" pitchFamily="18" charset="0"/>
                <a:cs typeface="Times New Roman" panose="02020603050405020304" pitchFamily="18" charset="0"/>
              </a:rPr>
              <a:t>It emphasises on democratic governance, good governance, citizens, community, civil society responsiveness, accountability and transparency in working.</a:t>
            </a:r>
          </a:p>
          <a:p>
            <a:pPr algn="just"/>
            <a:r>
              <a:rPr lang="en-IN" dirty="0">
                <a:latin typeface="Times New Roman" panose="02020603050405020304" pitchFamily="18" charset="0"/>
                <a:cs typeface="Times New Roman" panose="02020603050405020304" pitchFamily="18" charset="0"/>
              </a:rPr>
              <a:t>It also emphasises on the responsibility of Public Administration to public service.</a:t>
            </a:r>
          </a:p>
          <a:p>
            <a:pPr algn="just"/>
            <a:r>
              <a:rPr lang="en-IN" dirty="0">
                <a:latin typeface="Times New Roman" panose="02020603050405020304" pitchFamily="18" charset="0"/>
                <a:cs typeface="Times New Roman" panose="02020603050405020304" pitchFamily="18" charset="0"/>
              </a:rPr>
              <a:t>It encourages the public participation in the decision – making process.</a:t>
            </a:r>
          </a:p>
        </p:txBody>
      </p:sp>
    </p:spTree>
    <p:extLst>
      <p:ext uri="{BB962C8B-B14F-4D97-AF65-F5344CB8AC3E}">
        <p14:creationId xmlns:p14="http://schemas.microsoft.com/office/powerpoint/2010/main" val="336323042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86813-4A84-96FC-87F0-A2EC28EAC664}"/>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Characteristics:</a:t>
            </a:r>
          </a:p>
        </p:txBody>
      </p:sp>
      <p:sp>
        <p:nvSpPr>
          <p:cNvPr id="3" name="Content Placeholder 2">
            <a:extLst>
              <a:ext uri="{FF2B5EF4-FFF2-40B4-BE49-F238E27FC236}">
                <a16:creationId xmlns:a16="http://schemas.microsoft.com/office/drawing/2014/main" id="{CB992591-789F-B414-8A91-7F21A2AB5C53}"/>
              </a:ext>
            </a:extLst>
          </p:cNvPr>
          <p:cNvSpPr>
            <a:spLocks noGrp="1"/>
          </p:cNvSpPr>
          <p:nvPr>
            <p:ph idx="1"/>
          </p:nvPr>
        </p:nvSpPr>
        <p:spPr/>
        <p:txBody>
          <a:bodyPr>
            <a:normAutofit lnSpcReduction="10000"/>
          </a:bodyPr>
          <a:lstStyle/>
          <a:p>
            <a:r>
              <a:rPr lang="en-IN" dirty="0">
                <a:latin typeface="Times New Roman" panose="02020603050405020304" pitchFamily="18" charset="0"/>
                <a:cs typeface="Times New Roman" panose="02020603050405020304" pitchFamily="18" charset="0"/>
              </a:rPr>
              <a:t>Service – oriented</a:t>
            </a:r>
          </a:p>
          <a:p>
            <a:r>
              <a:rPr lang="en-IN" dirty="0">
                <a:latin typeface="Times New Roman" panose="02020603050405020304" pitchFamily="18" charset="0"/>
                <a:cs typeface="Times New Roman" panose="02020603050405020304" pitchFamily="18" charset="0"/>
              </a:rPr>
              <a:t>Agent of Change</a:t>
            </a:r>
          </a:p>
          <a:p>
            <a:r>
              <a:rPr lang="en-IN" dirty="0">
                <a:latin typeface="Times New Roman" panose="02020603050405020304" pitchFamily="18" charset="0"/>
                <a:cs typeface="Times New Roman" panose="02020603050405020304" pitchFamily="18" charset="0"/>
              </a:rPr>
              <a:t>Emphasis on outcome rather than output</a:t>
            </a:r>
          </a:p>
          <a:p>
            <a:r>
              <a:rPr lang="en-IN" dirty="0">
                <a:latin typeface="Times New Roman" panose="02020603050405020304" pitchFamily="18" charset="0"/>
                <a:cs typeface="Times New Roman" panose="02020603050405020304" pitchFamily="18" charset="0"/>
              </a:rPr>
              <a:t>Emphasises on democratic value</a:t>
            </a:r>
          </a:p>
          <a:p>
            <a:r>
              <a:rPr lang="en-IN" dirty="0">
                <a:latin typeface="Times New Roman" panose="02020603050405020304" pitchFamily="18" charset="0"/>
                <a:cs typeface="Times New Roman" panose="02020603050405020304" pitchFamily="18" charset="0"/>
              </a:rPr>
              <a:t>Emphasises on public interest rather than on production, performance and profit.</a:t>
            </a:r>
          </a:p>
          <a:p>
            <a:r>
              <a:rPr lang="en-IN" dirty="0">
                <a:latin typeface="Times New Roman" panose="02020603050405020304" pitchFamily="18" charset="0"/>
                <a:cs typeface="Times New Roman" panose="02020603050405020304" pitchFamily="18" charset="0"/>
              </a:rPr>
              <a:t>Strategic in nature</a:t>
            </a:r>
          </a:p>
          <a:p>
            <a:r>
              <a:rPr lang="en-IN" dirty="0">
                <a:latin typeface="Times New Roman" panose="02020603050405020304" pitchFamily="18" charset="0"/>
                <a:cs typeface="Times New Roman" panose="02020603050405020304" pitchFamily="18" charset="0"/>
              </a:rPr>
              <a:t>Action – oriented</a:t>
            </a:r>
          </a:p>
          <a:p>
            <a:r>
              <a:rPr lang="en-IN" dirty="0">
                <a:latin typeface="Times New Roman" panose="02020603050405020304" pitchFamily="18" charset="0"/>
                <a:cs typeface="Times New Roman" panose="02020603050405020304" pitchFamily="18" charset="0"/>
              </a:rPr>
              <a:t>Categorises accountability in multi – dimensional spheres</a:t>
            </a:r>
          </a:p>
        </p:txBody>
      </p:sp>
    </p:spTree>
    <p:extLst>
      <p:ext uri="{BB962C8B-B14F-4D97-AF65-F5344CB8AC3E}">
        <p14:creationId xmlns:p14="http://schemas.microsoft.com/office/powerpoint/2010/main" val="1074142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02B8BC-2B58-3364-4B33-EED44E803A69}"/>
              </a:ext>
            </a:extLst>
          </p:cNvPr>
          <p:cNvSpPr>
            <a:spLocks noGrp="1"/>
          </p:cNvSpPr>
          <p:nvPr>
            <p:ph idx="1"/>
          </p:nvPr>
        </p:nvSpPr>
        <p:spPr/>
        <p:txBody>
          <a:bodyPr>
            <a:normAutofit/>
          </a:bodyPr>
          <a:lstStyle/>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7.Dwight Waldo (Again)</a:t>
            </a:r>
            <a:r>
              <a:rPr lang="en-US" b="0" i="0" dirty="0">
                <a:solidFill>
                  <a:srgbClr val="374151"/>
                </a:solidFill>
                <a:effectLst/>
                <a:latin typeface="Times New Roman" panose="02020603050405020304" pitchFamily="18" charset="0"/>
                <a:cs typeface="Times New Roman" panose="02020603050405020304" pitchFamily="18" charset="0"/>
              </a:rPr>
              <a:t>: In a later definition, Waldo expanded on his earlier work by describing public administration as "the art and science of management as applied to the affairs of the state." This definition places a strong emphasis on the managerial aspects of public administration.</a:t>
            </a:r>
          </a:p>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8.Nicholas Henry</a:t>
            </a:r>
            <a:r>
              <a:rPr lang="en-US" b="0" i="0" dirty="0">
                <a:solidFill>
                  <a:srgbClr val="374151"/>
                </a:solidFill>
                <a:effectLst/>
                <a:latin typeface="Times New Roman" panose="02020603050405020304" pitchFamily="18" charset="0"/>
                <a:cs typeface="Times New Roman" panose="02020603050405020304" pitchFamily="18" charset="0"/>
              </a:rPr>
              <a:t>: Nicholas Henry defined public administration as "doing the work of the government." This definition underscores the practical, operational aspect of public administration, where administrators are responsible for carrying out government functions.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973246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9D666-4579-0A9E-6586-39B1A71D11C7}"/>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Significance:</a:t>
            </a:r>
          </a:p>
        </p:txBody>
      </p:sp>
      <p:sp>
        <p:nvSpPr>
          <p:cNvPr id="3" name="Content Placeholder 2">
            <a:extLst>
              <a:ext uri="{FF2B5EF4-FFF2-40B4-BE49-F238E27FC236}">
                <a16:creationId xmlns:a16="http://schemas.microsoft.com/office/drawing/2014/main" id="{00C13978-6798-C1F6-6FB2-9366419937A9}"/>
              </a:ext>
            </a:extLst>
          </p:cNvPr>
          <p:cNvSpPr>
            <a:spLocks noGrp="1"/>
          </p:cNvSpPr>
          <p:nvPr>
            <p:ph idx="1"/>
          </p:nvPr>
        </p:nvSpPr>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In recent time Public Administration emphasises on Public Choice Approach by emphasising on Civil Service to provide public service to people as a commitment.</a:t>
            </a:r>
          </a:p>
          <a:p>
            <a:pPr algn="just"/>
            <a:r>
              <a:rPr lang="en-IN" dirty="0">
                <a:latin typeface="Times New Roman" panose="02020603050405020304" pitchFamily="18" charset="0"/>
                <a:cs typeface="Times New Roman" panose="02020603050405020304" pitchFamily="18" charset="0"/>
              </a:rPr>
              <a:t>According to this approach public servants have to provide various services to the citizens and this is their primary responsibility.</a:t>
            </a:r>
          </a:p>
          <a:p>
            <a:pPr algn="just"/>
            <a:r>
              <a:rPr lang="en-IN" dirty="0">
                <a:latin typeface="Times New Roman" panose="02020603050405020304" pitchFamily="18" charset="0"/>
                <a:cs typeface="Times New Roman" panose="02020603050405020304" pitchFamily="18" charset="0"/>
              </a:rPr>
              <a:t>They provide this service </a:t>
            </a:r>
            <a:r>
              <a:rPr lang="en-IN">
                <a:latin typeface="Times New Roman" panose="02020603050405020304" pitchFamily="18" charset="0"/>
                <a:cs typeface="Times New Roman" panose="02020603050405020304" pitchFamily="18" charset="0"/>
              </a:rPr>
              <a:t>by following </a:t>
            </a:r>
            <a:r>
              <a:rPr lang="en-IN" dirty="0">
                <a:latin typeface="Times New Roman" panose="02020603050405020304" pitchFamily="18" charset="0"/>
                <a:cs typeface="Times New Roman" panose="02020603050405020304" pitchFamily="18" charset="0"/>
              </a:rPr>
              <a:t>community service approach in their attitude and in their actions.</a:t>
            </a:r>
          </a:p>
          <a:p>
            <a:pPr algn="just"/>
            <a:r>
              <a:rPr lang="en-IN" dirty="0">
                <a:latin typeface="Times New Roman" panose="02020603050405020304" pitchFamily="18" charset="0"/>
                <a:cs typeface="Times New Roman" panose="02020603050405020304" pitchFamily="18" charset="0"/>
              </a:rPr>
              <a:t>In relation to Civil Service this approach emphasises on the collaborative relation between citizens and group, shared responsibility, dissemination of information to elevate public discourse, create opportunities to involve citizens.</a:t>
            </a:r>
          </a:p>
        </p:txBody>
      </p:sp>
    </p:spTree>
    <p:extLst>
      <p:ext uri="{BB962C8B-B14F-4D97-AF65-F5344CB8AC3E}">
        <p14:creationId xmlns:p14="http://schemas.microsoft.com/office/powerpoint/2010/main" val="300198843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D2914-4C7E-1728-C747-0DAD1F3A6B47}"/>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GOOD GOVERNANCE:</a:t>
            </a:r>
          </a:p>
        </p:txBody>
      </p:sp>
      <p:sp>
        <p:nvSpPr>
          <p:cNvPr id="3" name="Content Placeholder 2">
            <a:extLst>
              <a:ext uri="{FF2B5EF4-FFF2-40B4-BE49-F238E27FC236}">
                <a16:creationId xmlns:a16="http://schemas.microsoft.com/office/drawing/2014/main" id="{3B54798B-64AE-EDE7-C1E9-53ED9BC83529}"/>
              </a:ext>
            </a:extLst>
          </p:cNvPr>
          <p:cNvSpPr>
            <a:spLocks noGrp="1"/>
          </p:cNvSpPr>
          <p:nvPr>
            <p:ph idx="1"/>
          </p:nvPr>
        </p:nvSpPr>
        <p:spPr/>
        <p:txBody>
          <a:bodyPr>
            <a:normAutofit fontScale="92500" lnSpcReduction="10000"/>
          </a:bodyPr>
          <a:lstStyle/>
          <a:p>
            <a:r>
              <a:rPr lang="en-IN" dirty="0">
                <a:latin typeface="Times New Roman" panose="02020603050405020304" pitchFamily="18" charset="0"/>
                <a:cs typeface="Times New Roman" panose="02020603050405020304" pitchFamily="18" charset="0"/>
              </a:rPr>
              <a:t>Governance is a qualitative concept whereas government is a physical entity. The difference between two can be conveyed more sharply by the observation that India should be less of government but more of governance.</a:t>
            </a:r>
          </a:p>
          <a:p>
            <a:r>
              <a:rPr lang="en-IN" dirty="0">
                <a:latin typeface="Times New Roman" panose="02020603050405020304" pitchFamily="18" charset="0"/>
                <a:cs typeface="Times New Roman" panose="02020603050405020304" pitchFamily="18" charset="0"/>
              </a:rPr>
              <a:t>The report of Al Gore National Performance Review (1993) prefers the term “democratic governance”  to “good governance” and its distinguished attributes lies in attaining values like – equal opportunities, justice, diversity and democracy.</a:t>
            </a:r>
          </a:p>
          <a:p>
            <a:r>
              <a:rPr lang="en-IN" dirty="0">
                <a:latin typeface="Times New Roman" panose="02020603050405020304" pitchFamily="18" charset="0"/>
                <a:cs typeface="Times New Roman" panose="02020603050405020304" pitchFamily="18" charset="0"/>
              </a:rPr>
              <a:t>Good Governance is associated with efficient and effective governance in democratic framework. It is equivalent to purposive and developmental  orientation which is committed to  improvement in quality of life of the </a:t>
            </a:r>
            <a:r>
              <a:rPr lang="en-IN" dirty="0" err="1">
                <a:latin typeface="Times New Roman" panose="02020603050405020304" pitchFamily="18" charset="0"/>
                <a:cs typeface="Times New Roman" panose="02020603050405020304" pitchFamily="18" charset="0"/>
              </a:rPr>
              <a:t>people.It</a:t>
            </a:r>
            <a:r>
              <a:rPr lang="en-IN" dirty="0">
                <a:latin typeface="Times New Roman" panose="02020603050405020304" pitchFamily="18" charset="0"/>
                <a:cs typeface="Times New Roman" panose="02020603050405020304" pitchFamily="18" charset="0"/>
              </a:rPr>
              <a:t> implies high level of organisational effectiveness.</a:t>
            </a:r>
          </a:p>
        </p:txBody>
      </p:sp>
    </p:spTree>
    <p:extLst>
      <p:ext uri="{BB962C8B-B14F-4D97-AF65-F5344CB8AC3E}">
        <p14:creationId xmlns:p14="http://schemas.microsoft.com/office/powerpoint/2010/main" val="120638639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1FF04-BE8C-AB45-5C6E-ABBC898A366E}"/>
              </a:ext>
            </a:extLst>
          </p:cNvPr>
          <p:cNvSpPr>
            <a:spLocks noGrp="1"/>
          </p:cNvSpPr>
          <p:nvPr>
            <p:ph type="title"/>
          </p:nvPr>
        </p:nvSpPr>
        <p:spPr/>
        <p:txBody>
          <a:bodyPr/>
          <a:lstStyle/>
          <a:p>
            <a:r>
              <a:rPr lang="en-IN" dirty="0"/>
              <a:t>Characteristics of Good Governance:</a:t>
            </a:r>
          </a:p>
        </p:txBody>
      </p:sp>
      <p:sp>
        <p:nvSpPr>
          <p:cNvPr id="3" name="Content Placeholder 2">
            <a:extLst>
              <a:ext uri="{FF2B5EF4-FFF2-40B4-BE49-F238E27FC236}">
                <a16:creationId xmlns:a16="http://schemas.microsoft.com/office/drawing/2014/main" id="{6FDC4998-A783-9DE3-DB00-03DAD662B2A9}"/>
              </a:ext>
            </a:extLst>
          </p:cNvPr>
          <p:cNvSpPr>
            <a:spLocks noGrp="1"/>
          </p:cNvSpPr>
          <p:nvPr>
            <p:ph idx="1"/>
          </p:nvPr>
        </p:nvSpPr>
        <p:spPr/>
        <p:txBody>
          <a:bodyPr>
            <a:normAutofit fontScale="92500" lnSpcReduction="10000"/>
          </a:bodyPr>
          <a:lstStyle/>
          <a:p>
            <a:pPr marL="0" indent="0" algn="just">
              <a:buNone/>
            </a:pPr>
            <a:r>
              <a:rPr lang="en-US" dirty="0">
                <a:latin typeface="Times New Roman" panose="02020603050405020304" pitchFamily="18" charset="0"/>
                <a:cs typeface="Times New Roman" panose="02020603050405020304" pitchFamily="18" charset="0"/>
              </a:rPr>
              <a:t>Good governance is characterized by several key principles and attributes that contribute to effective, accountable, and transparent leadership. Here are some of the characteristics of good governance:</a:t>
            </a:r>
          </a:p>
          <a:p>
            <a:pPr marL="0" indent="0" algn="just">
              <a:buNone/>
            </a:pPr>
            <a:r>
              <a:rPr lang="en-US" dirty="0">
                <a:latin typeface="Times New Roman" panose="02020603050405020304" pitchFamily="18" charset="0"/>
                <a:cs typeface="Times New Roman" panose="02020603050405020304" pitchFamily="18" charset="0"/>
              </a:rPr>
              <a:t>1. Accountability: Leaders and institutions are answerable for their actions, decisions, and use of resources.</a:t>
            </a:r>
          </a:p>
          <a:p>
            <a:pPr marL="0" indent="0" algn="just">
              <a:buNone/>
            </a:pPr>
            <a:r>
              <a:rPr lang="en-US" dirty="0">
                <a:latin typeface="Times New Roman" panose="02020603050405020304" pitchFamily="18" charset="0"/>
                <a:cs typeface="Times New Roman" panose="02020603050405020304" pitchFamily="18" charset="0"/>
              </a:rPr>
              <a:t>2. Transparency: Openness in decision-making processes, providing information that can be accessed by the public.</a:t>
            </a:r>
          </a:p>
          <a:p>
            <a:pPr marL="0" indent="0" algn="just">
              <a:buNone/>
            </a:pPr>
            <a:r>
              <a:rPr lang="en-US" dirty="0">
                <a:latin typeface="Times New Roman" panose="02020603050405020304" pitchFamily="18" charset="0"/>
                <a:cs typeface="Times New Roman" panose="02020603050405020304" pitchFamily="18" charset="0"/>
              </a:rPr>
              <a:t>3. Rule of Law: Governance is based on established laws, and all individuals and institutions are subject to and accountable under the law.</a:t>
            </a:r>
          </a:p>
          <a:p>
            <a:pPr marL="0" indent="0" algn="just">
              <a:buNone/>
            </a:pPr>
            <a:r>
              <a:rPr lang="en-US" dirty="0">
                <a:latin typeface="Times New Roman" panose="02020603050405020304" pitchFamily="18" charset="0"/>
                <a:cs typeface="Times New Roman" panose="02020603050405020304" pitchFamily="18" charset="0"/>
              </a:rPr>
              <a:t>4. Participation: Encouraging active involvement of citizens in decision-making processes and policy formulation.</a:t>
            </a:r>
          </a:p>
          <a:p>
            <a:pPr marL="0" indent="0" algn="just">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011654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59B2B4-7E5C-D3C2-9382-36A45FDE2DB2}"/>
              </a:ext>
            </a:extLst>
          </p:cNvPr>
          <p:cNvSpPr>
            <a:spLocks noGrp="1"/>
          </p:cNvSpPr>
          <p:nvPr>
            <p:ph idx="1"/>
          </p:nvPr>
        </p:nvSpPr>
        <p:spPr/>
        <p:txBody>
          <a:bodyPr>
            <a:normAutofit fontScale="92500" lnSpcReduction="20000"/>
          </a:bodyPr>
          <a:lstStyle/>
          <a:p>
            <a:pPr marL="0" indent="0">
              <a:buNone/>
            </a:pPr>
            <a:r>
              <a:rPr lang="en-IN" dirty="0">
                <a:latin typeface="Times New Roman" panose="02020603050405020304" pitchFamily="18" charset="0"/>
                <a:cs typeface="Times New Roman" panose="02020603050405020304" pitchFamily="18" charset="0"/>
              </a:rPr>
              <a:t>5.</a:t>
            </a:r>
            <a:r>
              <a:rPr lang="en-US" dirty="0">
                <a:latin typeface="Times New Roman" panose="02020603050405020304" pitchFamily="18" charset="0"/>
                <a:cs typeface="Times New Roman" panose="02020603050405020304" pitchFamily="18" charset="0"/>
              </a:rPr>
              <a:t> Responsiveness: The ability of institutions and leaders to respond to the needs and aspirations of the public.</a:t>
            </a:r>
          </a:p>
          <a:p>
            <a:pPr marL="0" indent="0">
              <a:buNone/>
            </a:pPr>
            <a:r>
              <a:rPr lang="en-US" dirty="0">
                <a:latin typeface="Times New Roman" panose="02020603050405020304" pitchFamily="18" charset="0"/>
                <a:cs typeface="Times New Roman" panose="02020603050405020304" pitchFamily="18" charset="0"/>
              </a:rPr>
              <a:t>6. Equity and Inclusiveness: Ensuring that all segments of society have access to and benefit from resources and opportunities.</a:t>
            </a:r>
          </a:p>
          <a:p>
            <a:pPr marL="0" indent="0">
              <a:buNone/>
            </a:pPr>
            <a:r>
              <a:rPr lang="en-US" dirty="0">
                <a:latin typeface="Times New Roman" panose="02020603050405020304" pitchFamily="18" charset="0"/>
                <a:cs typeface="Times New Roman" panose="02020603050405020304" pitchFamily="18" charset="0"/>
              </a:rPr>
              <a:t>7. Strategic Vision: Having a clear and forward-looking vision that guides policies and development initiatives.</a:t>
            </a:r>
          </a:p>
          <a:p>
            <a:pPr marL="0" indent="0">
              <a:buNone/>
            </a:pPr>
            <a:r>
              <a:rPr lang="en-US" dirty="0">
                <a:latin typeface="Times New Roman" panose="02020603050405020304" pitchFamily="18" charset="0"/>
                <a:cs typeface="Times New Roman" panose="02020603050405020304" pitchFamily="18" charset="0"/>
              </a:rPr>
              <a:t>8. Efficiency and Effectiveness: Optimal use of resources to achieve desired outcomes and goals.</a:t>
            </a:r>
          </a:p>
          <a:p>
            <a:pPr marL="0" indent="0">
              <a:buNone/>
            </a:pPr>
            <a:r>
              <a:rPr lang="en-US" dirty="0">
                <a:latin typeface="Times New Roman" panose="02020603050405020304" pitchFamily="18" charset="0"/>
                <a:cs typeface="Times New Roman" panose="02020603050405020304" pitchFamily="18" charset="0"/>
              </a:rPr>
              <a:t>9. Consensus Orientation: Seeking common ground among diverse stakeholders and building consensus.</a:t>
            </a:r>
          </a:p>
          <a:p>
            <a:pPr marL="0" indent="0">
              <a:buNone/>
            </a:pPr>
            <a:r>
              <a:rPr lang="en-US" dirty="0">
                <a:latin typeface="Times New Roman" panose="02020603050405020304" pitchFamily="18" charset="0"/>
                <a:cs typeface="Times New Roman" panose="02020603050405020304" pitchFamily="18" charset="0"/>
              </a:rPr>
              <a:t>10. Ethical Conduct: Upholding principles of integrity, honesty, and ethical behavior in all aspects of governance.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92677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8B71D3-7B18-2A53-40B0-A8540BCC51EA}"/>
              </a:ext>
            </a:extLst>
          </p:cNvPr>
          <p:cNvSpPr>
            <a:spLocks noGrp="1"/>
          </p:cNvSpPr>
          <p:nvPr>
            <p:ph idx="1"/>
          </p:nvPr>
        </p:nvSpPr>
        <p:spPr/>
        <p:txBody>
          <a:bodyPr>
            <a:normAutofit fontScale="85000" lnSpcReduction="20000"/>
          </a:bodyPr>
          <a:lstStyle/>
          <a:p>
            <a:pPr marL="0" indent="0" algn="just">
              <a:buNone/>
            </a:pPr>
            <a:r>
              <a:rPr lang="en-IN" dirty="0">
                <a:latin typeface="Times New Roman" panose="02020603050405020304" pitchFamily="18" charset="0"/>
                <a:cs typeface="Times New Roman" panose="02020603050405020304" pitchFamily="18" charset="0"/>
              </a:rPr>
              <a:t>11.</a:t>
            </a:r>
            <a:r>
              <a:rPr lang="en-US" dirty="0">
                <a:latin typeface="Times New Roman" panose="02020603050405020304" pitchFamily="18" charset="0"/>
                <a:cs typeface="Times New Roman" panose="02020603050405020304" pitchFamily="18" charset="0"/>
              </a:rPr>
              <a:t> Human Rights and Dignity: Respecting and promoting human rights and ensuring the dignity of individuals.</a:t>
            </a:r>
          </a:p>
          <a:p>
            <a:pPr marL="0" indent="0" algn="just">
              <a:buNone/>
            </a:pPr>
            <a:r>
              <a:rPr lang="en-US" dirty="0">
                <a:latin typeface="Times New Roman" panose="02020603050405020304" pitchFamily="18" charset="0"/>
                <a:cs typeface="Times New Roman" panose="02020603050405020304" pitchFamily="18" charset="0"/>
              </a:rPr>
              <a:t>12. Sustainability: Policies and practices that promote long-term economic, social, and environmental sustainability.</a:t>
            </a:r>
          </a:p>
          <a:p>
            <a:pPr marL="0" indent="0" algn="just">
              <a:buNone/>
            </a:pPr>
            <a:r>
              <a:rPr lang="en-US" dirty="0">
                <a:latin typeface="Times New Roman" panose="02020603050405020304" pitchFamily="18" charset="0"/>
                <a:cs typeface="Times New Roman" panose="02020603050405020304" pitchFamily="18" charset="0"/>
              </a:rPr>
              <a:t>13. Strategic Use of Information and Technology: Leveraging technology to enhance communication, service delivery, and information accessibility.</a:t>
            </a:r>
          </a:p>
          <a:p>
            <a:pPr marL="0" indent="0" algn="just">
              <a:buNone/>
            </a:pPr>
            <a:r>
              <a:rPr lang="en-US" dirty="0">
                <a:latin typeface="Times New Roman" panose="02020603050405020304" pitchFamily="18" charset="0"/>
                <a:cs typeface="Times New Roman" panose="02020603050405020304" pitchFamily="18" charset="0"/>
              </a:rPr>
              <a:t>14. Predictability and Stability: Providing a stable and predictable environment for social and economic activities.</a:t>
            </a:r>
          </a:p>
          <a:p>
            <a:pPr marL="0" indent="0" algn="just">
              <a:buNone/>
            </a:pPr>
            <a:r>
              <a:rPr lang="en-US" dirty="0">
                <a:latin typeface="Times New Roman" panose="02020603050405020304" pitchFamily="18" charset="0"/>
                <a:cs typeface="Times New Roman" panose="02020603050405020304" pitchFamily="18" charset="0"/>
              </a:rPr>
              <a:t>15. Collaboration and Partnerships: Building effective collaborations between the public and private sectors, as well as civil society.</a:t>
            </a:r>
          </a:p>
          <a:p>
            <a:pPr marL="0" indent="0" algn="just">
              <a:buNone/>
            </a:pPr>
            <a:r>
              <a:rPr lang="en-US" dirty="0">
                <a:latin typeface="Times New Roman" panose="02020603050405020304" pitchFamily="18" charset="0"/>
                <a:cs typeface="Times New Roman" panose="02020603050405020304" pitchFamily="18" charset="0"/>
              </a:rPr>
              <a:t>These characteristics collectively contribute to creating an environment where governance is responsive, inclusive, and focused on improving the well-being of its citizens. Good governance is a dynamic concept that evolves over time and requires continuous efforts to meet the changing needs of society.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256720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6F24F-C8E2-FB28-A85E-036BE416B371}"/>
              </a:ext>
            </a:extLst>
          </p:cNvPr>
          <p:cNvSpPr>
            <a:spLocks noGrp="1"/>
          </p:cNvSpPr>
          <p:nvPr>
            <p:ph type="title"/>
          </p:nvPr>
        </p:nvSpPr>
        <p:spPr/>
        <p:txBody>
          <a:bodyPr/>
          <a:lstStyle/>
          <a:p>
            <a:r>
              <a:rPr lang="en-IN" dirty="0"/>
              <a:t>Relevance of Governance:</a:t>
            </a:r>
          </a:p>
        </p:txBody>
      </p:sp>
      <p:sp>
        <p:nvSpPr>
          <p:cNvPr id="3" name="Content Placeholder 2">
            <a:extLst>
              <a:ext uri="{FF2B5EF4-FFF2-40B4-BE49-F238E27FC236}">
                <a16:creationId xmlns:a16="http://schemas.microsoft.com/office/drawing/2014/main" id="{FBDF4AB8-F838-C4D2-CD27-DEFA3E6A0DEC}"/>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Good governance is paramount for societal progress, ensuring transparency, accountability, and citizen participation. It fosters trust in institutions, promotes economic development, and upholds the rule of law. Through ethical leadership, it reduces corruption, enhances public services, and addresses social inequalities. Good governance is crucial in crisis management, environmental sustainability, and building resilient societies. It cultivates a positive international image, attracting investments and collaborations. Ultimately, good governance is the cornerstone of stable, just, and prosperous societies, addressing the evolving needs of citizens and fostering sustainable development on local and global scales.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330116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6A4A2-A935-33F4-6DAA-2F325DDED65F}"/>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Feminist Perspective in Governance</a:t>
            </a:r>
          </a:p>
        </p:txBody>
      </p:sp>
      <p:sp>
        <p:nvSpPr>
          <p:cNvPr id="3" name="Content Placeholder 2">
            <a:extLst>
              <a:ext uri="{FF2B5EF4-FFF2-40B4-BE49-F238E27FC236}">
                <a16:creationId xmlns:a16="http://schemas.microsoft.com/office/drawing/2014/main" id="{C41BF843-A877-B8A8-94B4-3DB25ABC4FAE}"/>
              </a:ext>
            </a:extLst>
          </p:cNvPr>
          <p:cNvSpPr>
            <a:spLocks noGrp="1"/>
          </p:cNvSpPr>
          <p:nvPr>
            <p:ph idx="1"/>
          </p:nvPr>
        </p:nvSpPr>
        <p:spPr/>
        <p:txBody>
          <a:bodyPr>
            <a:normAutofit fontScale="85000" lnSpcReduction="20000"/>
          </a:bodyPr>
          <a:lstStyle/>
          <a:p>
            <a:pPr algn="just"/>
            <a:r>
              <a:rPr lang="en-IN" dirty="0">
                <a:latin typeface="Times New Roman" panose="02020603050405020304" pitchFamily="18" charset="0"/>
                <a:cs typeface="Times New Roman" panose="02020603050405020304" pitchFamily="18" charset="0"/>
              </a:rPr>
              <a:t>To understand gender equality, gender justice, women empowerment and elimination of exploitation it is essential to understand feminist perspective to Public Administration in the process of policy formulation and policy implementation.</a:t>
            </a:r>
          </a:p>
          <a:p>
            <a:pPr algn="just"/>
            <a:r>
              <a:rPr lang="en-IN" dirty="0">
                <a:latin typeface="Times New Roman" panose="02020603050405020304" pitchFamily="18" charset="0"/>
                <a:cs typeface="Times New Roman" panose="02020603050405020304" pitchFamily="18" charset="0"/>
              </a:rPr>
              <a:t>Gender based inequality appears in many spheres like family, society, politics, business, commerce, trade, industry, profession etc.</a:t>
            </a:r>
          </a:p>
          <a:p>
            <a:pPr algn="just"/>
            <a:r>
              <a:rPr lang="en-IN" dirty="0">
                <a:latin typeface="Times New Roman" panose="02020603050405020304" pitchFamily="18" charset="0"/>
                <a:cs typeface="Times New Roman" panose="02020603050405020304" pitchFamily="18" charset="0"/>
              </a:rPr>
              <a:t>According to some study it is known as women work 66% of work but earn 10% of world income and own 1% of world property.</a:t>
            </a:r>
          </a:p>
          <a:p>
            <a:pPr algn="just"/>
            <a:r>
              <a:rPr lang="en-IN" dirty="0">
                <a:latin typeface="Times New Roman" panose="02020603050405020304" pitchFamily="18" charset="0"/>
                <a:cs typeface="Times New Roman" panose="02020603050405020304" pitchFamily="18" charset="0"/>
              </a:rPr>
              <a:t>Due to many social, cultural, religious customs and traditions she faces many inequal treatment and through these customs and traditions she is dominated by the patriachichal structure.</a:t>
            </a:r>
          </a:p>
          <a:p>
            <a:pPr algn="just"/>
            <a:r>
              <a:rPr lang="en-IN" dirty="0">
                <a:latin typeface="Times New Roman" panose="02020603050405020304" pitchFamily="18" charset="0"/>
                <a:cs typeface="Times New Roman" panose="02020603050405020304" pitchFamily="18" charset="0"/>
              </a:rPr>
              <a:t>Feminism approved natural division of society based on sex but it strongly disapproved the gender based system of discrimination, inequality and dominance on women.</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376588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92720-2DC3-2F5A-AF41-14DC0E08AFA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Approaches:</a:t>
            </a:r>
          </a:p>
        </p:txBody>
      </p:sp>
      <p:sp>
        <p:nvSpPr>
          <p:cNvPr id="3" name="Content Placeholder 2">
            <a:extLst>
              <a:ext uri="{FF2B5EF4-FFF2-40B4-BE49-F238E27FC236}">
                <a16:creationId xmlns:a16="http://schemas.microsoft.com/office/drawing/2014/main" id="{E6EBB874-BB9D-9BC9-AE07-9CF48FA17F32}"/>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There are two approaches to study gender perspective in governance those are :</a:t>
            </a:r>
          </a:p>
          <a:p>
            <a:pPr algn="just"/>
            <a:r>
              <a:rPr lang="en-IN" dirty="0">
                <a:latin typeface="Times New Roman" panose="02020603050405020304" pitchFamily="18" charset="0"/>
                <a:cs typeface="Times New Roman" panose="02020603050405020304" pitchFamily="18" charset="0"/>
              </a:rPr>
              <a:t>Masculine Approach – emphasis on efficiency and objectivity</a:t>
            </a:r>
          </a:p>
          <a:p>
            <a:pPr algn="just"/>
            <a:r>
              <a:rPr lang="en-IN" dirty="0">
                <a:latin typeface="Times New Roman" panose="02020603050405020304" pitchFamily="18" charset="0"/>
                <a:cs typeface="Times New Roman" panose="02020603050405020304" pitchFamily="18" charset="0"/>
              </a:rPr>
              <a:t>Feminist Approach – emphasis on social equality, social equity and justice</a:t>
            </a:r>
          </a:p>
        </p:txBody>
      </p:sp>
    </p:spTree>
    <p:extLst>
      <p:ext uri="{BB962C8B-B14F-4D97-AF65-F5344CB8AC3E}">
        <p14:creationId xmlns:p14="http://schemas.microsoft.com/office/powerpoint/2010/main" val="27194872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362D-F839-264E-36E3-A00CD903BCA3}"/>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Views:</a:t>
            </a:r>
          </a:p>
        </p:txBody>
      </p:sp>
      <p:sp>
        <p:nvSpPr>
          <p:cNvPr id="3" name="Content Placeholder 2">
            <a:extLst>
              <a:ext uri="{FF2B5EF4-FFF2-40B4-BE49-F238E27FC236}">
                <a16:creationId xmlns:a16="http://schemas.microsoft.com/office/drawing/2014/main" id="{C28FE640-42D4-8569-BEE1-9C0A2DDC4A78}"/>
              </a:ext>
            </a:extLst>
          </p:cNvPr>
          <p:cNvSpPr>
            <a:spLocks noGrp="1"/>
          </p:cNvSpPr>
          <p:nvPr>
            <p:ph idx="1"/>
          </p:nvPr>
        </p:nvSpPr>
        <p:spPr/>
        <p:txBody>
          <a:bodyPr>
            <a:normAutofit fontScale="92500"/>
          </a:bodyPr>
          <a:lstStyle/>
          <a:p>
            <a:pPr algn="just"/>
            <a:r>
              <a:rPr lang="en-IN" dirty="0">
                <a:latin typeface="Times New Roman" panose="02020603050405020304" pitchFamily="18" charset="0"/>
                <a:cs typeface="Times New Roman" panose="02020603050405020304" pitchFamily="18" charset="0"/>
              </a:rPr>
              <a:t>Human Capital Theory views that historical factors are responsible for less participation of women in Public administration. In the history men reap more benefits in society because of their superior quantitative and qualitative investment in pursuit of education, skill learning, development, attainment of better job and more work experience.</a:t>
            </a:r>
          </a:p>
          <a:p>
            <a:pPr algn="just"/>
            <a:r>
              <a:rPr lang="en-IN" dirty="0">
                <a:latin typeface="Times New Roman" panose="02020603050405020304" pitchFamily="18" charset="0"/>
                <a:cs typeface="Times New Roman" panose="02020603050405020304" pitchFamily="18" charset="0"/>
              </a:rPr>
              <a:t>The Sociological theories suggested that due to many social and psychological factors women are participating less in number in Public Administration. According to them in relation to social many social customs and traditions are responsible and in relation to psychological aspect it suggested, “women are typically affectionate, emotional, kind, sensitive and soft spoken as a result they were regarded as inferior to men”</a:t>
            </a:r>
          </a:p>
        </p:txBody>
      </p:sp>
    </p:spTree>
    <p:extLst>
      <p:ext uri="{BB962C8B-B14F-4D97-AF65-F5344CB8AC3E}">
        <p14:creationId xmlns:p14="http://schemas.microsoft.com/office/powerpoint/2010/main" val="63373807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5C481-5608-49DA-0678-2B1927C98635}"/>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Feminism in Governance:</a:t>
            </a:r>
          </a:p>
        </p:txBody>
      </p:sp>
      <p:sp>
        <p:nvSpPr>
          <p:cNvPr id="3" name="Content Placeholder 2">
            <a:extLst>
              <a:ext uri="{FF2B5EF4-FFF2-40B4-BE49-F238E27FC236}">
                <a16:creationId xmlns:a16="http://schemas.microsoft.com/office/drawing/2014/main" id="{38007091-EEA5-E5E0-FE9C-6A7FF4F65EA3}"/>
              </a:ext>
            </a:extLst>
          </p:cNvPr>
          <p:cNvSpPr>
            <a:spLocks noGrp="1"/>
          </p:cNvSpPr>
          <p:nvPr>
            <p:ph idx="1"/>
          </p:nvPr>
        </p:nvSpPr>
        <p:spPr/>
        <p:txBody>
          <a:bodyPr>
            <a:normAutofit fontScale="92500" lnSpcReduction="10000"/>
          </a:bodyPr>
          <a:lstStyle/>
          <a:p>
            <a:r>
              <a:rPr lang="en-IN" dirty="0">
                <a:latin typeface="Times New Roman" panose="02020603050405020304" pitchFamily="18" charset="0"/>
                <a:cs typeface="Times New Roman" panose="02020603050405020304" pitchFamily="18" charset="0"/>
              </a:rPr>
              <a:t>Feminism promotes women equality, women rights and freedom of women from all forms of exploitation and discrimination.</a:t>
            </a:r>
          </a:p>
          <a:p>
            <a:r>
              <a:rPr lang="en-IN" dirty="0">
                <a:latin typeface="Times New Roman" panose="02020603050405020304" pitchFamily="18" charset="0"/>
                <a:cs typeface="Times New Roman" panose="02020603050405020304" pitchFamily="18" charset="0"/>
              </a:rPr>
              <a:t>It believes in providing equal opportunities for development of women in every spheres.</a:t>
            </a:r>
          </a:p>
          <a:p>
            <a:r>
              <a:rPr lang="en-IN" dirty="0">
                <a:latin typeface="Times New Roman" panose="02020603050405020304" pitchFamily="18" charset="0"/>
                <a:cs typeface="Times New Roman" panose="02020603050405020304" pitchFamily="18" charset="0"/>
              </a:rPr>
              <a:t>It is completely against the patriachichal system where male domination is preferred.</a:t>
            </a:r>
          </a:p>
          <a:p>
            <a:r>
              <a:rPr lang="en-IN" dirty="0">
                <a:latin typeface="Times New Roman" panose="02020603050405020304" pitchFamily="18" charset="0"/>
                <a:cs typeface="Times New Roman" panose="02020603050405020304" pitchFamily="18" charset="0"/>
              </a:rPr>
              <a:t>There are three types of feminism supported by different feminist thinkers.</a:t>
            </a:r>
          </a:p>
          <a:p>
            <a:r>
              <a:rPr lang="en-IN" dirty="0">
                <a:latin typeface="Times New Roman" panose="02020603050405020304" pitchFamily="18" charset="0"/>
                <a:cs typeface="Times New Roman" panose="02020603050405020304" pitchFamily="18" charset="0"/>
              </a:rPr>
              <a:t>1.Liberal Feminism </a:t>
            </a:r>
          </a:p>
          <a:p>
            <a:r>
              <a:rPr lang="en-IN" dirty="0">
                <a:latin typeface="Times New Roman" panose="02020603050405020304" pitchFamily="18" charset="0"/>
                <a:cs typeface="Times New Roman" panose="02020603050405020304" pitchFamily="18" charset="0"/>
              </a:rPr>
              <a:t>2.Socialist/ Marxist Feminism </a:t>
            </a:r>
          </a:p>
          <a:p>
            <a:r>
              <a:rPr lang="en-IN" dirty="0">
                <a:latin typeface="Times New Roman" panose="02020603050405020304" pitchFamily="18" charset="0"/>
                <a:cs typeface="Times New Roman" panose="02020603050405020304" pitchFamily="18" charset="0"/>
              </a:rPr>
              <a:t>3.Radical Feminism </a:t>
            </a:r>
          </a:p>
        </p:txBody>
      </p:sp>
    </p:spTree>
    <p:extLst>
      <p:ext uri="{BB962C8B-B14F-4D97-AF65-F5344CB8AC3E}">
        <p14:creationId xmlns:p14="http://schemas.microsoft.com/office/powerpoint/2010/main" val="405154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3248B4-39A1-9429-67B3-8369B60EB53F}"/>
              </a:ext>
            </a:extLst>
          </p:cNvPr>
          <p:cNvSpPr>
            <a:spLocks noGrp="1"/>
          </p:cNvSpPr>
          <p:nvPr>
            <p:ph idx="1"/>
          </p:nvPr>
        </p:nvSpPr>
        <p:spPr/>
        <p:txBody>
          <a:bodyPr/>
          <a:lstStyle/>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9.Frank Marini</a:t>
            </a:r>
            <a:r>
              <a:rPr lang="en-US" b="0" i="0" dirty="0">
                <a:solidFill>
                  <a:srgbClr val="374151"/>
                </a:solidFill>
                <a:effectLst/>
                <a:latin typeface="Times New Roman" panose="02020603050405020304" pitchFamily="18" charset="0"/>
                <a:cs typeface="Times New Roman" panose="02020603050405020304" pitchFamily="18" charset="0"/>
              </a:rPr>
              <a:t>: Frank Marini's definition focuses on the role of public administrators in shaping public policy. He described public administration as "the implementation of public policy by public servants."</a:t>
            </a:r>
          </a:p>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10.</a:t>
            </a:r>
            <a:r>
              <a:rPr lang="en-US" b="0" i="0" dirty="0">
                <a:solidFill>
                  <a:srgbClr val="374151"/>
                </a:solidFill>
                <a:effectLst/>
                <a:latin typeface="Times New Roman" panose="02020603050405020304" pitchFamily="18" charset="0"/>
                <a:cs typeface="Times New Roman" panose="02020603050405020304" pitchFamily="18" charset="0"/>
              </a:rPr>
              <a:t>These definitions reflect the evolving nature of public administration as a field of study and practice. They also highlight the different dimensions and perspectives through which public administration can be understood, ranging from management and efficiency to policy implementation and the study of administrative systems.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8874595"/>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116A6-07C4-A9E6-3BEE-E9B285138B72}"/>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b="1" i="1" u="sng" dirty="0">
                <a:latin typeface="Times New Roman" panose="02020603050405020304" pitchFamily="18" charset="0"/>
                <a:cs typeface="Times New Roman" panose="02020603050405020304" pitchFamily="18" charset="0"/>
              </a:rPr>
              <a:t>1.Liberal Feminism:</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321AC337-EA63-D94B-413A-6B31BF459F06}"/>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The main themes of Liberal Feminism – equal political rights and opportunities</a:t>
            </a:r>
          </a:p>
          <a:p>
            <a:r>
              <a:rPr lang="en-IN" dirty="0">
                <a:latin typeface="Times New Roman" panose="02020603050405020304" pitchFamily="18" charset="0"/>
                <a:cs typeface="Times New Roman" panose="02020603050405020304" pitchFamily="18" charset="0"/>
              </a:rPr>
              <a:t>Feminist thinkers – John Locke, Mary Wollstonecraft, Margaret Fuller, J. S. Mill, Betty Friedan</a:t>
            </a:r>
          </a:p>
        </p:txBody>
      </p:sp>
    </p:spTree>
    <p:extLst>
      <p:ext uri="{BB962C8B-B14F-4D97-AF65-F5344CB8AC3E}">
        <p14:creationId xmlns:p14="http://schemas.microsoft.com/office/powerpoint/2010/main" val="227392380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86164-4452-945D-667D-E6BBB10D3625}"/>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b="1" i="1" u="sng" dirty="0">
                <a:latin typeface="Times New Roman" panose="02020603050405020304" pitchFamily="18" charset="0"/>
                <a:cs typeface="Times New Roman" panose="02020603050405020304" pitchFamily="18" charset="0"/>
              </a:rPr>
              <a:t>2.Socialist/ Marxist Feminism:</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70C92592-D2B8-FDC9-4BAE-52E2156C1FC6}"/>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Main themes – equal participation of women in public services</a:t>
            </a:r>
          </a:p>
          <a:p>
            <a:r>
              <a:rPr lang="en-IN" dirty="0">
                <a:latin typeface="Times New Roman" panose="02020603050405020304" pitchFamily="18" charset="0"/>
                <a:cs typeface="Times New Roman" panose="02020603050405020304" pitchFamily="18" charset="0"/>
              </a:rPr>
              <a:t>Main thinkers – Marx and Engels, William Thompson, August Babel, Charlotte Perkins Gilsman, Alexandra Kollontai, Julier Mitchell</a:t>
            </a:r>
          </a:p>
        </p:txBody>
      </p:sp>
    </p:spTree>
    <p:extLst>
      <p:ext uri="{BB962C8B-B14F-4D97-AF65-F5344CB8AC3E}">
        <p14:creationId xmlns:p14="http://schemas.microsoft.com/office/powerpoint/2010/main" val="89224491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DE4CF-D214-339A-F433-E6680D3E6BDA}"/>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b="1" i="1" u="sng" dirty="0">
                <a:latin typeface="Times New Roman" panose="02020603050405020304" pitchFamily="18" charset="0"/>
                <a:cs typeface="Times New Roman" panose="02020603050405020304" pitchFamily="18" charset="0"/>
              </a:rPr>
              <a:t>3.Radical Feminism:</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7BF6BFC3-29DE-F650-E271-9328C1706205}"/>
              </a:ext>
            </a:extLst>
          </p:cNvPr>
          <p:cNvSpPr>
            <a:spLocks noGrp="1"/>
          </p:cNvSpPr>
          <p:nvPr>
            <p:ph idx="1"/>
          </p:nvPr>
        </p:nvSpPr>
        <p:spPr/>
        <p:txBody>
          <a:bodyPr/>
          <a:lstStyle/>
          <a:p>
            <a:r>
              <a:rPr lang="en-IN">
                <a:latin typeface="Times New Roman" panose="02020603050405020304" pitchFamily="18" charset="0"/>
                <a:cs typeface="Times New Roman" panose="02020603050405020304" pitchFamily="18" charset="0"/>
              </a:rPr>
              <a:t>Main theme </a:t>
            </a:r>
            <a:r>
              <a:rPr lang="en-IN" dirty="0">
                <a:latin typeface="Times New Roman" panose="02020603050405020304" pitchFamily="18" charset="0"/>
                <a:cs typeface="Times New Roman" panose="02020603050405020304" pitchFamily="18" charset="0"/>
              </a:rPr>
              <a:t>: Enemy of Patriarchy</a:t>
            </a:r>
          </a:p>
          <a:p>
            <a:r>
              <a:rPr lang="en-IN" dirty="0">
                <a:latin typeface="Times New Roman" panose="02020603050405020304" pitchFamily="18" charset="0"/>
                <a:cs typeface="Times New Roman" panose="02020603050405020304" pitchFamily="18" charset="0"/>
              </a:rPr>
              <a:t>Main thinkers – Kate Millet, Mary Daly, Shulamith Firestone</a:t>
            </a:r>
          </a:p>
        </p:txBody>
      </p:sp>
    </p:spTree>
    <p:extLst>
      <p:ext uri="{BB962C8B-B14F-4D97-AF65-F5344CB8AC3E}">
        <p14:creationId xmlns:p14="http://schemas.microsoft.com/office/powerpoint/2010/main" val="274022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E732E-66CB-8F42-1195-CF376DCB029B}"/>
              </a:ext>
            </a:extLst>
          </p:cNvPr>
          <p:cNvSpPr>
            <a:spLocks noGrp="1"/>
          </p:cNvSpPr>
          <p:nvPr>
            <p:ph type="title"/>
          </p:nvPr>
        </p:nvSpPr>
        <p:spPr/>
        <p:txBody>
          <a:bodyPr/>
          <a:lstStyle/>
          <a:p>
            <a:r>
              <a:rPr lang="en-IN" b="1" i="1" u="sng" dirty="0"/>
              <a:t>Introduction:</a:t>
            </a:r>
          </a:p>
        </p:txBody>
      </p:sp>
      <p:sp>
        <p:nvSpPr>
          <p:cNvPr id="3" name="Content Placeholder 2">
            <a:extLst>
              <a:ext uri="{FF2B5EF4-FFF2-40B4-BE49-F238E27FC236}">
                <a16:creationId xmlns:a16="http://schemas.microsoft.com/office/drawing/2014/main" id="{DC3BDBEF-15C1-6356-4B4A-A629F4E7C9F6}"/>
              </a:ext>
            </a:extLst>
          </p:cNvPr>
          <p:cNvSpPr>
            <a:spLocks noGrp="1"/>
          </p:cNvSpPr>
          <p:nvPr>
            <p:ph idx="1"/>
          </p:nvPr>
        </p:nvSpPr>
        <p:spPr/>
        <p:txBody>
          <a:bodyPr/>
          <a:lstStyle/>
          <a:p>
            <a:pPr algn="just"/>
            <a:r>
              <a:rPr lang="en-US" dirty="0"/>
              <a:t>Public Administration as independent Subject of a social science has recent origin. Traditionally Public Administration was considered as a part of political science. But in Modern age the nature of state-under went change and it became from police stale to social service state. As a consequence, the Public Administration, irrespective of the nature of the political system, has become the dominant factor of life. The modern political system is essentially ‘bureaucratic’ and characterised by the rule of officials.</a:t>
            </a:r>
            <a:endParaRPr lang="en-IN" dirty="0"/>
          </a:p>
        </p:txBody>
      </p:sp>
    </p:spTree>
    <p:extLst>
      <p:ext uri="{BB962C8B-B14F-4D97-AF65-F5344CB8AC3E}">
        <p14:creationId xmlns:p14="http://schemas.microsoft.com/office/powerpoint/2010/main" val="1093504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98638-24CC-7375-BAD3-D54556975882}"/>
              </a:ext>
            </a:extLst>
          </p:cNvPr>
          <p:cNvSpPr>
            <a:spLocks noGrp="1"/>
          </p:cNvSpPr>
          <p:nvPr>
            <p:ph type="title"/>
          </p:nvPr>
        </p:nvSpPr>
        <p:spPr/>
        <p:txBody>
          <a:bodyPr/>
          <a:lstStyle/>
          <a:p>
            <a:r>
              <a:rPr lang="en-IN" b="1" i="1" u="sng" dirty="0"/>
              <a:t>Meaning:</a:t>
            </a:r>
          </a:p>
        </p:txBody>
      </p:sp>
      <p:sp>
        <p:nvSpPr>
          <p:cNvPr id="3" name="Content Placeholder 2">
            <a:extLst>
              <a:ext uri="{FF2B5EF4-FFF2-40B4-BE49-F238E27FC236}">
                <a16:creationId xmlns:a16="http://schemas.microsoft.com/office/drawing/2014/main" id="{7EBC9966-00BC-1569-C4B7-15CD71A16953}"/>
              </a:ext>
            </a:extLst>
          </p:cNvPr>
          <p:cNvSpPr>
            <a:spLocks noGrp="1"/>
          </p:cNvSpPr>
          <p:nvPr>
            <p:ph idx="1"/>
          </p:nvPr>
        </p:nvSpPr>
        <p:spPr/>
        <p:txBody>
          <a:bodyPr/>
          <a:lstStyle/>
          <a:p>
            <a:r>
              <a:rPr lang="en-US" dirty="0"/>
              <a:t>Administer is a English word, which is originated from the Latin word ‘ad’ and ‘ministrare’. It means to serve or to manage. Administration means management of affairs, public or private.</a:t>
            </a:r>
            <a:endParaRPr lang="en-IN" dirty="0"/>
          </a:p>
        </p:txBody>
      </p:sp>
    </p:spTree>
    <p:extLst>
      <p:ext uri="{BB962C8B-B14F-4D97-AF65-F5344CB8AC3E}">
        <p14:creationId xmlns:p14="http://schemas.microsoft.com/office/powerpoint/2010/main" val="3621355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EDF44-0396-F395-C76F-BB32ECBD30AF}"/>
              </a:ext>
            </a:extLst>
          </p:cNvPr>
          <p:cNvSpPr>
            <a:spLocks noGrp="1"/>
          </p:cNvSpPr>
          <p:nvPr>
            <p:ph type="title"/>
          </p:nvPr>
        </p:nvSpPr>
        <p:spPr/>
        <p:txBody>
          <a:bodyPr/>
          <a:lstStyle/>
          <a:p>
            <a:r>
              <a:rPr lang="en-IN" b="1" i="1" u="sng" dirty="0"/>
              <a:t>Definitions:</a:t>
            </a:r>
          </a:p>
        </p:txBody>
      </p:sp>
      <p:sp>
        <p:nvSpPr>
          <p:cNvPr id="3" name="Content Placeholder 2">
            <a:extLst>
              <a:ext uri="{FF2B5EF4-FFF2-40B4-BE49-F238E27FC236}">
                <a16:creationId xmlns:a16="http://schemas.microsoft.com/office/drawing/2014/main" id="{E2C725C7-8C13-83DD-985A-03E541747104}"/>
              </a:ext>
            </a:extLst>
          </p:cNvPr>
          <p:cNvSpPr>
            <a:spLocks noGrp="1"/>
          </p:cNvSpPr>
          <p:nvPr>
            <p:ph idx="1"/>
          </p:nvPr>
        </p:nvSpPr>
        <p:spPr/>
        <p:txBody>
          <a:bodyPr/>
          <a:lstStyle/>
          <a:p>
            <a:r>
              <a:rPr lang="en-US" dirty="0"/>
              <a:t>Prof. Woodrow Wilson, the pioneer of the social science of Public Administration says in his book ‘The study of Public  Administration’, published in 1887 “Public Administration is a detailed and systematic application of law.”</a:t>
            </a:r>
          </a:p>
          <a:p>
            <a:r>
              <a:rPr lang="en-US" dirty="0"/>
              <a:t>According to L. D. White “Public Administration consists of all those operations having for their purpose the fulfilment of public policy as declared by authority.” Both above definitions are done from traditional viewpoint and related only to the functions and actions of Administration. </a:t>
            </a:r>
          </a:p>
          <a:p>
            <a:endParaRPr lang="en-IN" dirty="0"/>
          </a:p>
        </p:txBody>
      </p:sp>
    </p:spTree>
    <p:extLst>
      <p:ext uri="{BB962C8B-B14F-4D97-AF65-F5344CB8AC3E}">
        <p14:creationId xmlns:p14="http://schemas.microsoft.com/office/powerpoint/2010/main" val="121643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597D4-C550-5D9A-78F4-0B1193FA321B}"/>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Meaning:</a:t>
            </a:r>
          </a:p>
        </p:txBody>
      </p:sp>
      <p:sp>
        <p:nvSpPr>
          <p:cNvPr id="3" name="Content Placeholder 2">
            <a:extLst>
              <a:ext uri="{FF2B5EF4-FFF2-40B4-BE49-F238E27FC236}">
                <a16:creationId xmlns:a16="http://schemas.microsoft.com/office/drawing/2014/main" id="{92A0296D-6EFD-AE09-D150-8B8507242E44}"/>
              </a:ext>
            </a:extLst>
          </p:cNvPr>
          <p:cNvSpPr>
            <a:spLocks noGrp="1"/>
          </p:cNvSpPr>
          <p:nvPr>
            <p:ph idx="1"/>
          </p:nvPr>
        </p:nvSpPr>
        <p:spPr/>
        <p:txBody>
          <a:bodyPr/>
          <a:lstStyle/>
          <a:p>
            <a:pPr algn="just"/>
            <a:r>
              <a:rPr lang="en-US" b="0" i="0" dirty="0">
                <a:solidFill>
                  <a:srgbClr val="374151"/>
                </a:solidFill>
                <a:effectLst/>
                <a:latin typeface="Times New Roman" panose="02020603050405020304" pitchFamily="18" charset="0"/>
                <a:cs typeface="Times New Roman" panose="02020603050405020304" pitchFamily="18" charset="0"/>
              </a:rPr>
              <a:t>Public administration is a field of study and a practice that involves the organization, management, and implementation of government policies, programs, and services. It is a crucial component of government responsible for carrying out the day-to-day operations and functions necessary for the functioning of a society. Public administration plays a pivotal role in ensuring that government activities are carried out efficiently, effectively, and in accordance with the law.</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1118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B4695-DC11-9E10-680C-C7B56FB9742E}"/>
              </a:ext>
            </a:extLst>
          </p:cNvPr>
          <p:cNvSpPr>
            <a:spLocks noGrp="1"/>
          </p:cNvSpPr>
          <p:nvPr>
            <p:ph type="title"/>
          </p:nvPr>
        </p:nvSpPr>
        <p:spPr/>
        <p:txBody>
          <a:bodyPr/>
          <a:lstStyle/>
          <a:p>
            <a:r>
              <a:rPr lang="en-IN" b="1" i="1" u="sng" dirty="0"/>
              <a:t>Definitions:</a:t>
            </a:r>
          </a:p>
        </p:txBody>
      </p:sp>
      <p:sp>
        <p:nvSpPr>
          <p:cNvPr id="3" name="Content Placeholder 2">
            <a:extLst>
              <a:ext uri="{FF2B5EF4-FFF2-40B4-BE49-F238E27FC236}">
                <a16:creationId xmlns:a16="http://schemas.microsoft.com/office/drawing/2014/main" id="{CEF988EA-32B3-76C6-E5A4-71D902CC80FA}"/>
              </a:ext>
            </a:extLst>
          </p:cNvPr>
          <p:cNvSpPr>
            <a:spLocks noGrp="1"/>
          </p:cNvSpPr>
          <p:nvPr>
            <p:ph idx="1"/>
          </p:nvPr>
        </p:nvSpPr>
        <p:spPr/>
        <p:txBody>
          <a:bodyPr>
            <a:normAutofit lnSpcReduction="10000"/>
          </a:bodyPr>
          <a:lstStyle/>
          <a:p>
            <a:r>
              <a:rPr lang="en-US" dirty="0"/>
              <a:t>According to Simon - “By Public Administration is meant the activities of the executive branches of the national, state, &amp; local governments.” </a:t>
            </a:r>
          </a:p>
          <a:p>
            <a:r>
              <a:rPr lang="en-US" dirty="0"/>
              <a:t>Willoughby - “Public Administration in broadest sense denotes the work involved in the actual conduct of governmental affairs, and in narrowest senses denotes the operations of the administrative branch only.” </a:t>
            </a:r>
          </a:p>
          <a:p>
            <a:r>
              <a:rPr lang="en-US" dirty="0"/>
              <a:t>According to Gullick - “Public Administration is that part of the science of administration which has to do with government and thus, concerns itself primarily with the executive branch where the work of the government is done.” </a:t>
            </a:r>
          </a:p>
          <a:p>
            <a:endParaRPr lang="en-US" dirty="0"/>
          </a:p>
          <a:p>
            <a:endParaRPr lang="en-IN" dirty="0"/>
          </a:p>
        </p:txBody>
      </p:sp>
    </p:spTree>
    <p:extLst>
      <p:ext uri="{BB962C8B-B14F-4D97-AF65-F5344CB8AC3E}">
        <p14:creationId xmlns:p14="http://schemas.microsoft.com/office/powerpoint/2010/main" val="3947439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71AC3-1F6B-3F09-9398-20B26D389DE1}"/>
              </a:ext>
            </a:extLst>
          </p:cNvPr>
          <p:cNvSpPr>
            <a:spLocks noGrp="1"/>
          </p:cNvSpPr>
          <p:nvPr>
            <p:ph type="title"/>
          </p:nvPr>
        </p:nvSpPr>
        <p:spPr/>
        <p:txBody>
          <a:bodyPr/>
          <a:lstStyle/>
          <a:p>
            <a:r>
              <a:rPr lang="en-IN" b="1" i="1" u="sng" dirty="0"/>
              <a:t>Definitions:</a:t>
            </a:r>
          </a:p>
        </p:txBody>
      </p:sp>
      <p:sp>
        <p:nvSpPr>
          <p:cNvPr id="3" name="Content Placeholder 2">
            <a:extLst>
              <a:ext uri="{FF2B5EF4-FFF2-40B4-BE49-F238E27FC236}">
                <a16:creationId xmlns:a16="http://schemas.microsoft.com/office/drawing/2014/main" id="{6CB7C188-36A7-6683-7940-DEF59C5F35D4}"/>
              </a:ext>
            </a:extLst>
          </p:cNvPr>
          <p:cNvSpPr>
            <a:spLocks noGrp="1"/>
          </p:cNvSpPr>
          <p:nvPr>
            <p:ph idx="1"/>
          </p:nvPr>
        </p:nvSpPr>
        <p:spPr/>
        <p:txBody>
          <a:bodyPr/>
          <a:lstStyle/>
          <a:p>
            <a:r>
              <a:rPr lang="en-US" dirty="0"/>
              <a:t>According to Waldo - “Public Administration is the art and science of management as applied to the affairs of the state.” </a:t>
            </a:r>
          </a:p>
          <a:p>
            <a:r>
              <a:rPr lang="en-US" dirty="0"/>
              <a:t>Marshall E. Dimock - “Administration is concerned with ‘what’ and ‘How’ of the government. The what is the subject matter, the technical knowledge of afield which enables the administrator to perform his tasks. The ‘How’ is the technique of management according to which co-operative programmes are carried to success.”</a:t>
            </a:r>
          </a:p>
          <a:p>
            <a:endParaRPr lang="en-IN" dirty="0"/>
          </a:p>
        </p:txBody>
      </p:sp>
    </p:spTree>
    <p:extLst>
      <p:ext uri="{BB962C8B-B14F-4D97-AF65-F5344CB8AC3E}">
        <p14:creationId xmlns:p14="http://schemas.microsoft.com/office/powerpoint/2010/main" val="673840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428E0-D51C-F20B-229F-95D9DF7629D4}"/>
              </a:ext>
            </a:extLst>
          </p:cNvPr>
          <p:cNvSpPr>
            <a:spLocks noGrp="1"/>
          </p:cNvSpPr>
          <p:nvPr>
            <p:ph type="title"/>
          </p:nvPr>
        </p:nvSpPr>
        <p:spPr/>
        <p:txBody>
          <a:bodyPr/>
          <a:lstStyle/>
          <a:p>
            <a:r>
              <a:rPr lang="en-IN" b="1" i="1" u="sng" dirty="0"/>
              <a:t>Scope Of Public Administration:</a:t>
            </a:r>
          </a:p>
        </p:txBody>
      </p:sp>
      <p:sp>
        <p:nvSpPr>
          <p:cNvPr id="3" name="Content Placeholder 2">
            <a:extLst>
              <a:ext uri="{FF2B5EF4-FFF2-40B4-BE49-F238E27FC236}">
                <a16:creationId xmlns:a16="http://schemas.microsoft.com/office/drawing/2014/main" id="{C3406F4E-C803-4D09-1EF4-A6223738A95E}"/>
              </a:ext>
            </a:extLst>
          </p:cNvPr>
          <p:cNvSpPr>
            <a:spLocks noGrp="1"/>
          </p:cNvSpPr>
          <p:nvPr>
            <p:ph idx="1"/>
          </p:nvPr>
        </p:nvSpPr>
        <p:spPr/>
        <p:txBody>
          <a:bodyPr>
            <a:normAutofit lnSpcReduction="10000"/>
          </a:bodyPr>
          <a:lstStyle/>
          <a:p>
            <a:r>
              <a:rPr lang="en-US" dirty="0"/>
              <a:t>The views of L.D. White and traditionalist on the one hand and those of Gullick and the scientific management school on the other hand differ regarding the nature and scope of Public Administration. Hence, we should understand various perspectives about the scope of Public Administration. </a:t>
            </a:r>
          </a:p>
          <a:p>
            <a:r>
              <a:rPr lang="en-US" dirty="0"/>
              <a:t>Following are the three important perspectives about the scope of Public Administration. </a:t>
            </a:r>
          </a:p>
          <a:p>
            <a:r>
              <a:rPr lang="en-US" dirty="0"/>
              <a:t>1. Narrow perspective or POSDCORB perspective.</a:t>
            </a:r>
          </a:p>
          <a:p>
            <a:r>
              <a:rPr lang="en-US" dirty="0"/>
              <a:t>2. Broad perspective or subject matter view. </a:t>
            </a:r>
          </a:p>
          <a:p>
            <a:r>
              <a:rPr lang="en-US" dirty="0"/>
              <a:t>3. Prevailing view. </a:t>
            </a:r>
          </a:p>
          <a:p>
            <a:endParaRPr lang="en-IN" dirty="0"/>
          </a:p>
        </p:txBody>
      </p:sp>
    </p:spTree>
    <p:extLst>
      <p:ext uri="{BB962C8B-B14F-4D97-AF65-F5344CB8AC3E}">
        <p14:creationId xmlns:p14="http://schemas.microsoft.com/office/powerpoint/2010/main" val="2075445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F61CA-A231-BC7D-9382-7B93DBE8C346}"/>
              </a:ext>
            </a:extLst>
          </p:cNvPr>
          <p:cNvSpPr>
            <a:spLocks noGrp="1"/>
          </p:cNvSpPr>
          <p:nvPr>
            <p:ph type="title"/>
          </p:nvPr>
        </p:nvSpPr>
        <p:spPr/>
        <p:txBody>
          <a:bodyPr/>
          <a:lstStyle/>
          <a:p>
            <a:r>
              <a:rPr lang="en-US" b="1" i="1" u="sng" dirty="0"/>
              <a:t>Narrow perspective or POSDCORB perspective:</a:t>
            </a:r>
            <a:endParaRPr lang="en-IN" b="1" i="1" u="sng" dirty="0"/>
          </a:p>
        </p:txBody>
      </p:sp>
      <p:sp>
        <p:nvSpPr>
          <p:cNvPr id="3" name="Content Placeholder 2">
            <a:extLst>
              <a:ext uri="{FF2B5EF4-FFF2-40B4-BE49-F238E27FC236}">
                <a16:creationId xmlns:a16="http://schemas.microsoft.com/office/drawing/2014/main" id="{35B90C35-DF19-670B-CFD1-A97D95E6792D}"/>
              </a:ext>
            </a:extLst>
          </p:cNvPr>
          <p:cNvSpPr>
            <a:spLocks noGrp="1"/>
          </p:cNvSpPr>
          <p:nvPr>
            <p:ph idx="1"/>
          </p:nvPr>
        </p:nvSpPr>
        <p:spPr/>
        <p:txBody>
          <a:bodyPr>
            <a:normAutofit fontScale="70000" lnSpcReduction="20000"/>
          </a:bodyPr>
          <a:lstStyle/>
          <a:p>
            <a:r>
              <a:rPr lang="en-US" dirty="0"/>
              <a:t>Luther Gullick is the main exponent of this perspective. According to him the scope of public administration is narrow or limited. It is also regarded as POSDCORB view. It insist that the Public Administration is concerned only with those aspects of administration which are related with the executive branch and its seven types of administrative functions.</a:t>
            </a:r>
          </a:p>
          <a:p>
            <a:r>
              <a:rPr lang="en-US" dirty="0"/>
              <a:t>These seven types of functions which shows the scope of Public Administration are as follows –</a:t>
            </a:r>
          </a:p>
          <a:p>
            <a:r>
              <a:rPr lang="en-US" dirty="0"/>
              <a:t>1. ‘P’ stands for planning </a:t>
            </a:r>
          </a:p>
          <a:p>
            <a:r>
              <a:rPr lang="en-US" dirty="0"/>
              <a:t>2. ‘O’ stands for organization </a:t>
            </a:r>
          </a:p>
          <a:p>
            <a:r>
              <a:rPr lang="en-US" dirty="0"/>
              <a:t>3. ‘S’ stands for staffing. </a:t>
            </a:r>
          </a:p>
          <a:p>
            <a:r>
              <a:rPr lang="en-US" dirty="0"/>
              <a:t>4. ‘D’ stands for Directing. </a:t>
            </a:r>
          </a:p>
          <a:p>
            <a:r>
              <a:rPr lang="en-US" dirty="0"/>
              <a:t>5. ‘Co.’ stands for Co-ordination. </a:t>
            </a:r>
          </a:p>
          <a:p>
            <a:r>
              <a:rPr lang="en-US" dirty="0"/>
              <a:t>6. ‘R’ stands for Reporting</a:t>
            </a:r>
          </a:p>
          <a:p>
            <a:r>
              <a:rPr lang="en-US" dirty="0"/>
              <a:t>7. ‘B’ stands for Budgeting </a:t>
            </a:r>
            <a:endParaRPr lang="en-US" b="1" dirty="0"/>
          </a:p>
          <a:p>
            <a:endParaRPr lang="en-IN" dirty="0"/>
          </a:p>
        </p:txBody>
      </p:sp>
    </p:spTree>
    <p:extLst>
      <p:ext uri="{BB962C8B-B14F-4D97-AF65-F5344CB8AC3E}">
        <p14:creationId xmlns:p14="http://schemas.microsoft.com/office/powerpoint/2010/main" val="2367649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322A-7B19-0524-3B97-35C1DC668940}"/>
              </a:ext>
            </a:extLst>
          </p:cNvPr>
          <p:cNvSpPr>
            <a:spLocks noGrp="1"/>
          </p:cNvSpPr>
          <p:nvPr>
            <p:ph type="title"/>
          </p:nvPr>
        </p:nvSpPr>
        <p:spPr/>
        <p:txBody>
          <a:bodyPr/>
          <a:lstStyle/>
          <a:p>
            <a:r>
              <a:rPr lang="en-IN" b="1" i="1" u="sng" dirty="0"/>
              <a:t>Full form and Meaning:</a:t>
            </a:r>
          </a:p>
        </p:txBody>
      </p:sp>
      <p:sp>
        <p:nvSpPr>
          <p:cNvPr id="3" name="Content Placeholder 2">
            <a:extLst>
              <a:ext uri="{FF2B5EF4-FFF2-40B4-BE49-F238E27FC236}">
                <a16:creationId xmlns:a16="http://schemas.microsoft.com/office/drawing/2014/main" id="{6B68AF67-B839-593A-702D-91BE07B6E56D}"/>
              </a:ext>
            </a:extLst>
          </p:cNvPr>
          <p:cNvSpPr>
            <a:spLocks noGrp="1"/>
          </p:cNvSpPr>
          <p:nvPr>
            <p:ph idx="1"/>
          </p:nvPr>
        </p:nvSpPr>
        <p:spPr/>
        <p:txBody>
          <a:bodyPr>
            <a:normAutofit fontScale="70000" lnSpcReduction="20000"/>
          </a:bodyPr>
          <a:lstStyle/>
          <a:p>
            <a:r>
              <a:rPr lang="en-US" dirty="0"/>
              <a:t>1. ‘P’ stands for Planning - Planning is the first step of Public Administration. i.e. working out the broad outline of the things that need to be done.</a:t>
            </a:r>
          </a:p>
          <a:p>
            <a:r>
              <a:rPr lang="en-US" dirty="0"/>
              <a:t> 2. ‘O’ stands for organization - It means establishment of the formal structure of authority through which the work is sub-divided, arranged and coordinated for the defined objective. </a:t>
            </a:r>
          </a:p>
          <a:p>
            <a:r>
              <a:rPr lang="en-US" dirty="0"/>
              <a:t>3. ‘S’ stands for staffing - It means the recruitment and training of the staff and maintenance of favorable conditions of work for the staff. </a:t>
            </a:r>
          </a:p>
          <a:p>
            <a:r>
              <a:rPr lang="en-US" dirty="0"/>
              <a:t>4. ‘D’ stands for Directing - It means the continuous task of making decisions and embodying them in specific and general orders and instructions, and thus guiding the enterprise.</a:t>
            </a:r>
          </a:p>
          <a:p>
            <a:r>
              <a:rPr lang="en-US" dirty="0"/>
              <a:t> 5. ‘Co’ stands for Co-ordination - It means interrelating the various parts of organization such as branches, divisions, sections of the work and elimination of overlapping.</a:t>
            </a:r>
          </a:p>
          <a:p>
            <a:r>
              <a:rPr lang="en-US" dirty="0"/>
              <a:t>6. ‘R’ stands for Reporting - It means informing the authority to whom the executive is responsible as to what is going on.</a:t>
            </a:r>
          </a:p>
          <a:p>
            <a:r>
              <a:rPr lang="en-US" dirty="0"/>
              <a:t>7. ‘B’ stands for Budgeting - It means accounting, fiscal planning and control. </a:t>
            </a:r>
            <a:endParaRPr lang="en-IN" dirty="0"/>
          </a:p>
        </p:txBody>
      </p:sp>
    </p:spTree>
    <p:extLst>
      <p:ext uri="{BB962C8B-B14F-4D97-AF65-F5344CB8AC3E}">
        <p14:creationId xmlns:p14="http://schemas.microsoft.com/office/powerpoint/2010/main" val="2867775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400BF-22D9-D1A3-091E-FE76BC747761}"/>
              </a:ext>
            </a:extLst>
          </p:cNvPr>
          <p:cNvSpPr>
            <a:spLocks noGrp="1"/>
          </p:cNvSpPr>
          <p:nvPr>
            <p:ph type="title"/>
          </p:nvPr>
        </p:nvSpPr>
        <p:spPr/>
        <p:txBody>
          <a:bodyPr/>
          <a:lstStyle/>
          <a:p>
            <a:r>
              <a:rPr lang="en-US" b="1" i="1" u="sng" dirty="0"/>
              <a:t>Broad perspective or subject - oriented perspective :</a:t>
            </a:r>
            <a:endParaRPr lang="en-IN" b="1" i="1" u="sng" dirty="0"/>
          </a:p>
        </p:txBody>
      </p:sp>
      <p:sp>
        <p:nvSpPr>
          <p:cNvPr id="3" name="Content Placeholder 2">
            <a:extLst>
              <a:ext uri="{FF2B5EF4-FFF2-40B4-BE49-F238E27FC236}">
                <a16:creationId xmlns:a16="http://schemas.microsoft.com/office/drawing/2014/main" id="{04E657D0-C8CA-D643-96CF-AF6B22535A61}"/>
              </a:ext>
            </a:extLst>
          </p:cNvPr>
          <p:cNvSpPr>
            <a:spLocks noGrp="1"/>
          </p:cNvSpPr>
          <p:nvPr>
            <p:ph idx="1"/>
          </p:nvPr>
        </p:nvSpPr>
        <p:spPr/>
        <p:txBody>
          <a:bodyPr>
            <a:normAutofit fontScale="85000" lnSpcReduction="20000"/>
          </a:bodyPr>
          <a:lstStyle/>
          <a:p>
            <a:r>
              <a:rPr lang="en-US" dirty="0"/>
              <a:t>Prof. Woodrow Wilson, L D While are main exponent of this perspective. They have taken a very broad approach about the scope of Public Administration. According to them</a:t>
            </a:r>
          </a:p>
          <a:p>
            <a:r>
              <a:rPr lang="en-US" dirty="0"/>
              <a:t>A) Public Administration covers all three branches of the government. Legislative, Executive and Judicial and their interrelationship. Legislative organ makes the laws, Executive organ of the government implements the laws. and Judicial organ of the government interprets the laws. There is interrelationship between these three organs. </a:t>
            </a:r>
          </a:p>
          <a:p>
            <a:r>
              <a:rPr lang="en-US" dirty="0"/>
              <a:t>B) Scope of Public Administration is like a cooperative group. It consist of all from class one officer to class four employees. </a:t>
            </a:r>
          </a:p>
          <a:p>
            <a:r>
              <a:rPr lang="en-US" dirty="0"/>
              <a:t>C) Public Administration is a part of the political process. It has an important role in the formulation of public policy at all levels, from national to grassroot. It is closely associated with numerous private groups and individuals in providing services to the community. It has been influenced in recent years by the human relations approach.</a:t>
            </a:r>
            <a:endParaRPr lang="en-IN" dirty="0"/>
          </a:p>
        </p:txBody>
      </p:sp>
    </p:spTree>
    <p:extLst>
      <p:ext uri="{BB962C8B-B14F-4D97-AF65-F5344CB8AC3E}">
        <p14:creationId xmlns:p14="http://schemas.microsoft.com/office/powerpoint/2010/main" val="1140099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77D91-A69C-62CA-3BE2-E11C5C7043F9}"/>
              </a:ext>
            </a:extLst>
          </p:cNvPr>
          <p:cNvSpPr>
            <a:spLocks noGrp="1"/>
          </p:cNvSpPr>
          <p:nvPr>
            <p:ph type="title"/>
          </p:nvPr>
        </p:nvSpPr>
        <p:spPr/>
        <p:txBody>
          <a:bodyPr/>
          <a:lstStyle/>
          <a:p>
            <a:r>
              <a:rPr lang="en-IN" b="1" i="1" u="sng" dirty="0"/>
              <a:t>Importance/Significance of Public Administration:</a:t>
            </a:r>
          </a:p>
        </p:txBody>
      </p:sp>
      <p:sp>
        <p:nvSpPr>
          <p:cNvPr id="3" name="Content Placeholder 2">
            <a:extLst>
              <a:ext uri="{FF2B5EF4-FFF2-40B4-BE49-F238E27FC236}">
                <a16:creationId xmlns:a16="http://schemas.microsoft.com/office/drawing/2014/main" id="{5C31B51B-A69C-9E05-31B5-C0D2D15DE8C1}"/>
              </a:ext>
            </a:extLst>
          </p:cNvPr>
          <p:cNvSpPr>
            <a:spLocks noGrp="1"/>
          </p:cNvSpPr>
          <p:nvPr>
            <p:ph idx="1"/>
          </p:nvPr>
        </p:nvSpPr>
        <p:spPr/>
        <p:txBody>
          <a:bodyPr>
            <a:normAutofit/>
          </a:bodyPr>
          <a:lstStyle/>
          <a:p>
            <a:r>
              <a:rPr lang="en-US" dirty="0"/>
              <a:t>In todays modern state and in developing countries functions and role of Public Administration is very important. The role and importance of Public Administration are as follows. </a:t>
            </a:r>
          </a:p>
          <a:p>
            <a:r>
              <a:rPr lang="en-US" dirty="0"/>
              <a:t>1. It is the basis of government. </a:t>
            </a:r>
          </a:p>
          <a:p>
            <a:r>
              <a:rPr lang="en-US" dirty="0"/>
              <a:t>2. It is the instrument of change in the society. </a:t>
            </a:r>
          </a:p>
          <a:p>
            <a:r>
              <a:rPr lang="en-US" dirty="0"/>
              <a:t>3. It plays vital role in the life of the people. </a:t>
            </a:r>
          </a:p>
          <a:p>
            <a:r>
              <a:rPr lang="en-US" dirty="0"/>
              <a:t>4. It is an instrument for executing laws, policies, programmes of the state. </a:t>
            </a:r>
          </a:p>
          <a:p>
            <a:r>
              <a:rPr lang="en-US" dirty="0"/>
              <a:t>5. It is a stabilizing force in the society as it provides continuity. </a:t>
            </a:r>
          </a:p>
        </p:txBody>
      </p:sp>
    </p:spTree>
    <p:extLst>
      <p:ext uri="{BB962C8B-B14F-4D97-AF65-F5344CB8AC3E}">
        <p14:creationId xmlns:p14="http://schemas.microsoft.com/office/powerpoint/2010/main" val="912850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0E7EF-E56A-BBA5-6286-F2B238933C31}"/>
              </a:ext>
            </a:extLst>
          </p:cNvPr>
          <p:cNvSpPr>
            <a:spLocks noGrp="1"/>
          </p:cNvSpPr>
          <p:nvPr>
            <p:ph type="title"/>
          </p:nvPr>
        </p:nvSpPr>
        <p:spPr/>
        <p:txBody>
          <a:bodyPr/>
          <a:lstStyle/>
          <a:p>
            <a:r>
              <a:rPr lang="en-US" b="1" i="1" u="sng" dirty="0"/>
              <a:t>1. It is the basis of Government</a:t>
            </a:r>
            <a:endParaRPr lang="en-IN" b="1" i="1" u="sng" dirty="0"/>
          </a:p>
        </p:txBody>
      </p:sp>
      <p:sp>
        <p:nvSpPr>
          <p:cNvPr id="3" name="Content Placeholder 2">
            <a:extLst>
              <a:ext uri="{FF2B5EF4-FFF2-40B4-BE49-F238E27FC236}">
                <a16:creationId xmlns:a16="http://schemas.microsoft.com/office/drawing/2014/main" id="{AB833EE9-095D-59E1-A5F2-B0FD8A9797CF}"/>
              </a:ext>
            </a:extLst>
          </p:cNvPr>
          <p:cNvSpPr>
            <a:spLocks noGrp="1"/>
          </p:cNvSpPr>
          <p:nvPr>
            <p:ph idx="1"/>
          </p:nvPr>
        </p:nvSpPr>
        <p:spPr/>
        <p:txBody>
          <a:bodyPr/>
          <a:lstStyle/>
          <a:p>
            <a:r>
              <a:rPr lang="en-US" dirty="0"/>
              <a:t>It is possible for a state to exist without a legislature or judiciary; but not even the most backward state can do without administrative machinery. The modern state cannot confine its field of activities to merely maintenance of law and order, dispensation of Justice, collection of revenue and taxes and participation in welfare activities. The modern welfare state is expected to provide more and more services and amenities to the people. Public </a:t>
            </a:r>
            <a:r>
              <a:rPr lang="en-US" dirty="0" err="1"/>
              <a:t>Adminstration</a:t>
            </a:r>
            <a:r>
              <a:rPr lang="en-US" dirty="0"/>
              <a:t> is the machinery used by the state to place itself in a position to make plans and programmes that can be carried out. </a:t>
            </a:r>
            <a:endParaRPr lang="en-IN" dirty="0"/>
          </a:p>
        </p:txBody>
      </p:sp>
    </p:spTree>
    <p:extLst>
      <p:ext uri="{BB962C8B-B14F-4D97-AF65-F5344CB8AC3E}">
        <p14:creationId xmlns:p14="http://schemas.microsoft.com/office/powerpoint/2010/main" val="24213629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738C5-ADFC-4279-49B7-C11B256F61A1}"/>
              </a:ext>
            </a:extLst>
          </p:cNvPr>
          <p:cNvSpPr>
            <a:spLocks noGrp="1"/>
          </p:cNvSpPr>
          <p:nvPr>
            <p:ph type="title"/>
          </p:nvPr>
        </p:nvSpPr>
        <p:spPr/>
        <p:txBody>
          <a:bodyPr/>
          <a:lstStyle/>
          <a:p>
            <a:r>
              <a:rPr lang="en-US" b="1" i="1" u="sng" dirty="0"/>
              <a:t>2. It is the instrument of change in the society :</a:t>
            </a:r>
            <a:endParaRPr lang="en-IN" b="1" i="1" u="sng" dirty="0"/>
          </a:p>
        </p:txBody>
      </p:sp>
      <p:sp>
        <p:nvSpPr>
          <p:cNvPr id="3" name="Content Placeholder 2">
            <a:extLst>
              <a:ext uri="{FF2B5EF4-FFF2-40B4-BE49-F238E27FC236}">
                <a16:creationId xmlns:a16="http://schemas.microsoft.com/office/drawing/2014/main" id="{EB2F4977-0B97-3A7E-1E09-E1D3D44DD7EE}"/>
              </a:ext>
            </a:extLst>
          </p:cNvPr>
          <p:cNvSpPr>
            <a:spLocks noGrp="1"/>
          </p:cNvSpPr>
          <p:nvPr>
            <p:ph idx="1"/>
          </p:nvPr>
        </p:nvSpPr>
        <p:spPr/>
        <p:txBody>
          <a:bodyPr/>
          <a:lstStyle/>
          <a:p>
            <a:r>
              <a:rPr lang="en-US" dirty="0"/>
              <a:t>Public Administration is regarded as an instrument of change and is expected to accelerate the process of development. In our country, the government has undertaken the task of levelling down the economic inequalities, spreading education among all abolishing untouchability securing equality of status, rights of women and effective and all round economic and industrial development. The burden of carrying out these social changes in a planned and orderly way rests upon the Public Administration of the country. The success of Indian democracy will depend not only on the wisdom of the legislature but more on the capability and sense of purpose on the part of the Administration. </a:t>
            </a:r>
            <a:endParaRPr lang="en-IN" dirty="0"/>
          </a:p>
        </p:txBody>
      </p:sp>
    </p:spTree>
    <p:extLst>
      <p:ext uri="{BB962C8B-B14F-4D97-AF65-F5344CB8AC3E}">
        <p14:creationId xmlns:p14="http://schemas.microsoft.com/office/powerpoint/2010/main" val="4020862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A9406-C4C2-94F4-6F92-DA443345AD7C}"/>
              </a:ext>
            </a:extLst>
          </p:cNvPr>
          <p:cNvSpPr>
            <a:spLocks noGrp="1"/>
          </p:cNvSpPr>
          <p:nvPr>
            <p:ph type="title"/>
          </p:nvPr>
        </p:nvSpPr>
        <p:spPr/>
        <p:txBody>
          <a:bodyPr/>
          <a:lstStyle/>
          <a:p>
            <a:r>
              <a:rPr lang="en-US" b="1" i="1" u="sng" dirty="0"/>
              <a:t>3. It plays vital role in the life of the people:</a:t>
            </a:r>
            <a:endParaRPr lang="en-IN" b="1" i="1" u="sng" dirty="0"/>
          </a:p>
        </p:txBody>
      </p:sp>
      <p:sp>
        <p:nvSpPr>
          <p:cNvPr id="3" name="Content Placeholder 2">
            <a:extLst>
              <a:ext uri="{FF2B5EF4-FFF2-40B4-BE49-F238E27FC236}">
                <a16:creationId xmlns:a16="http://schemas.microsoft.com/office/drawing/2014/main" id="{D274692B-3C00-AC95-970A-8283DCFDE7F0}"/>
              </a:ext>
            </a:extLst>
          </p:cNvPr>
          <p:cNvSpPr>
            <a:spLocks noGrp="1"/>
          </p:cNvSpPr>
          <p:nvPr>
            <p:ph idx="1"/>
          </p:nvPr>
        </p:nvSpPr>
        <p:spPr/>
        <p:txBody>
          <a:bodyPr/>
          <a:lstStyle/>
          <a:p>
            <a:r>
              <a:rPr lang="en-US" dirty="0"/>
              <a:t>Today every aspect of human life come within the range of Public Administration. Various departments of government such as education, social welfare, food, agriculture, health, sanitation, transport, communication etc. are run by the department of Public Administration. Thus Public Administration is rendering various types of services to the people from birth to death of an individual. </a:t>
            </a:r>
            <a:endParaRPr lang="en-IN" dirty="0"/>
          </a:p>
        </p:txBody>
      </p:sp>
    </p:spTree>
    <p:extLst>
      <p:ext uri="{BB962C8B-B14F-4D97-AF65-F5344CB8AC3E}">
        <p14:creationId xmlns:p14="http://schemas.microsoft.com/office/powerpoint/2010/main" val="1946907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F6E97-7A8A-D03F-E6D2-8D8AA9BE01B2}"/>
              </a:ext>
            </a:extLst>
          </p:cNvPr>
          <p:cNvSpPr>
            <a:spLocks noGrp="1"/>
          </p:cNvSpPr>
          <p:nvPr>
            <p:ph idx="1"/>
          </p:nvPr>
        </p:nvSpPr>
        <p:spPr/>
        <p:txBody>
          <a:bodyPr/>
          <a:lstStyle/>
          <a:p>
            <a:pPr marL="514350" indent="-514350" algn="just">
              <a:buAutoNum type="arabicPeriod"/>
            </a:pPr>
            <a:r>
              <a:rPr lang="en-US" b="1" i="0" dirty="0">
                <a:effectLst/>
                <a:latin typeface="Times New Roman" panose="02020603050405020304" pitchFamily="18" charset="0"/>
                <a:cs typeface="Times New Roman" panose="02020603050405020304" pitchFamily="18" charset="0"/>
              </a:rPr>
              <a:t>The Execution of Government Policies</a:t>
            </a:r>
            <a:r>
              <a:rPr lang="en-US" b="0" i="0" dirty="0">
                <a:solidFill>
                  <a:srgbClr val="374151"/>
                </a:solidFill>
                <a:effectLst/>
                <a:latin typeface="Times New Roman" panose="02020603050405020304" pitchFamily="18" charset="0"/>
                <a:cs typeface="Times New Roman" panose="02020603050405020304" pitchFamily="18" charset="0"/>
              </a:rPr>
              <a:t>: Public administration is often defined as the execution or implementation of government policies and decisions. It involves the translation of political goals and objectives into practical actions and services for the benefit of the public.</a:t>
            </a:r>
          </a:p>
          <a:p>
            <a:pPr marL="514350" indent="-514350" algn="just">
              <a:buAutoNum type="arabicPeriod"/>
            </a:pPr>
            <a:r>
              <a:rPr lang="en-US" b="1" i="0" dirty="0">
                <a:effectLst/>
                <a:latin typeface="Times New Roman" panose="02020603050405020304" pitchFamily="18" charset="0"/>
                <a:cs typeface="Times New Roman" panose="02020603050405020304" pitchFamily="18" charset="0"/>
              </a:rPr>
              <a:t>Management of Public Resources</a:t>
            </a:r>
            <a:r>
              <a:rPr lang="en-US" b="0" i="0" dirty="0">
                <a:solidFill>
                  <a:srgbClr val="374151"/>
                </a:solidFill>
                <a:effectLst/>
                <a:latin typeface="Times New Roman" panose="02020603050405020304" pitchFamily="18" charset="0"/>
                <a:cs typeface="Times New Roman" panose="02020603050405020304" pitchFamily="18" charset="0"/>
              </a:rPr>
              <a:t>: Public administration also encompasses the management of public resources, including finances, personnel, and infrastructure. It is responsible for allocating and utilizing these resources to achieve government objectives.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15329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CE4F4-A6B9-A4A6-F927-5E2DC6EB6326}"/>
              </a:ext>
            </a:extLst>
          </p:cNvPr>
          <p:cNvSpPr>
            <a:spLocks noGrp="1"/>
          </p:cNvSpPr>
          <p:nvPr>
            <p:ph type="title"/>
          </p:nvPr>
        </p:nvSpPr>
        <p:spPr/>
        <p:txBody>
          <a:bodyPr/>
          <a:lstStyle/>
          <a:p>
            <a:r>
              <a:rPr lang="en-US" b="1" i="1" u="sng" dirty="0"/>
              <a:t>4. It is a stabilizing force in the society as it provides continuity:</a:t>
            </a:r>
            <a:endParaRPr lang="en-IN" b="1" i="1" u="sng" dirty="0"/>
          </a:p>
        </p:txBody>
      </p:sp>
      <p:sp>
        <p:nvSpPr>
          <p:cNvPr id="3" name="Content Placeholder 2">
            <a:extLst>
              <a:ext uri="{FF2B5EF4-FFF2-40B4-BE49-F238E27FC236}">
                <a16:creationId xmlns:a16="http://schemas.microsoft.com/office/drawing/2014/main" id="{E60A1AA0-C1EA-C3D1-E487-CFC672081048}"/>
              </a:ext>
            </a:extLst>
          </p:cNvPr>
          <p:cNvSpPr>
            <a:spLocks noGrp="1"/>
          </p:cNvSpPr>
          <p:nvPr>
            <p:ph idx="1"/>
          </p:nvPr>
        </p:nvSpPr>
        <p:spPr/>
        <p:txBody>
          <a:bodyPr/>
          <a:lstStyle/>
          <a:p>
            <a:r>
              <a:rPr lang="en-US" dirty="0"/>
              <a:t>Public Administration is carried on by the civil servants who are the permanent executives. Political executives i.e. ministers may come and go, systems of government or constitutions may under go change but administration goes on for ever. Hence, Public  Administration is a great stabilising force in society. It is a preserver of the society and its culture.</a:t>
            </a:r>
            <a:endParaRPr lang="en-IN" dirty="0"/>
          </a:p>
        </p:txBody>
      </p:sp>
    </p:spTree>
    <p:extLst>
      <p:ext uri="{BB962C8B-B14F-4D97-AF65-F5344CB8AC3E}">
        <p14:creationId xmlns:p14="http://schemas.microsoft.com/office/powerpoint/2010/main" val="311310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DCD56-B469-F22A-039F-EB82C08DD83C}"/>
              </a:ext>
            </a:extLst>
          </p:cNvPr>
          <p:cNvSpPr>
            <a:spLocks noGrp="1"/>
          </p:cNvSpPr>
          <p:nvPr>
            <p:ph type="title"/>
          </p:nvPr>
        </p:nvSpPr>
        <p:spPr/>
        <p:txBody>
          <a:bodyPr/>
          <a:lstStyle/>
          <a:p>
            <a:r>
              <a:rPr lang="en-IN" b="1" i="1" u="sng" dirty="0"/>
              <a:t>Evolution Of Public Administration:</a:t>
            </a:r>
          </a:p>
        </p:txBody>
      </p:sp>
      <p:sp>
        <p:nvSpPr>
          <p:cNvPr id="3" name="Content Placeholder 2">
            <a:extLst>
              <a:ext uri="{FF2B5EF4-FFF2-40B4-BE49-F238E27FC236}">
                <a16:creationId xmlns:a16="http://schemas.microsoft.com/office/drawing/2014/main" id="{1CD2C080-3802-0000-E540-E2D38F3B3CD5}"/>
              </a:ext>
            </a:extLst>
          </p:cNvPr>
          <p:cNvSpPr>
            <a:spLocks noGrp="1"/>
          </p:cNvSpPr>
          <p:nvPr>
            <p:ph idx="1"/>
          </p:nvPr>
        </p:nvSpPr>
        <p:spPr>
          <a:xfrm>
            <a:off x="838200" y="1449704"/>
            <a:ext cx="10764520" cy="4768215"/>
          </a:xfrm>
        </p:spPr>
        <p:txBody>
          <a:bodyPr>
            <a:normAutofit fontScale="92500" lnSpcReduction="10000"/>
          </a:bodyPr>
          <a:lstStyle/>
          <a:p>
            <a:r>
              <a:rPr lang="en-US" dirty="0"/>
              <a:t>Public Administration as an activity as old as human civilization. But as a social science theorization on public administration is very recent. In 1887, Woodrow Wilson has written the book on “The Study of Public Administration”, and laid the foundation of the science of Public Administration. After that it had underwent rapid transformation in its scope, nature and role. Avasthi and Maheshwari have divided the evolution of Public Administration into the following five phases. </a:t>
            </a:r>
          </a:p>
          <a:p>
            <a:r>
              <a:rPr lang="en-IN" dirty="0"/>
              <a:t>1. Phase I - 1887-1926</a:t>
            </a:r>
            <a:endParaRPr lang="en-US" dirty="0"/>
          </a:p>
          <a:p>
            <a:r>
              <a:rPr lang="en-IN" dirty="0"/>
              <a:t>2. Phase II - 1927-1937 </a:t>
            </a:r>
          </a:p>
          <a:p>
            <a:r>
              <a:rPr lang="en-IN" dirty="0"/>
              <a:t>3. Phase III - 1938-1947</a:t>
            </a:r>
          </a:p>
          <a:p>
            <a:r>
              <a:rPr lang="en-US" dirty="0"/>
              <a:t>4. Phase IV - 1948 to 1970 </a:t>
            </a:r>
          </a:p>
          <a:p>
            <a:r>
              <a:rPr lang="en-US" dirty="0"/>
              <a:t>5. Fifth Phase 1971 onwards</a:t>
            </a:r>
            <a:endParaRPr lang="en-IN" dirty="0"/>
          </a:p>
          <a:p>
            <a:endParaRPr lang="en-IN" dirty="0"/>
          </a:p>
        </p:txBody>
      </p:sp>
    </p:spTree>
    <p:extLst>
      <p:ext uri="{BB962C8B-B14F-4D97-AF65-F5344CB8AC3E}">
        <p14:creationId xmlns:p14="http://schemas.microsoft.com/office/powerpoint/2010/main" val="795612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C439-D453-6952-B604-FABE95C1F94B}"/>
              </a:ext>
            </a:extLst>
          </p:cNvPr>
          <p:cNvSpPr>
            <a:spLocks noGrp="1"/>
          </p:cNvSpPr>
          <p:nvPr>
            <p:ph type="title"/>
          </p:nvPr>
        </p:nvSpPr>
        <p:spPr/>
        <p:txBody>
          <a:bodyPr/>
          <a:lstStyle/>
          <a:p>
            <a:r>
              <a:rPr lang="en-IN" b="1" i="1" u="sng" dirty="0"/>
              <a:t>1. Phase I - 1887-1926 :</a:t>
            </a:r>
          </a:p>
        </p:txBody>
      </p:sp>
      <p:sp>
        <p:nvSpPr>
          <p:cNvPr id="3" name="Content Placeholder 2">
            <a:extLst>
              <a:ext uri="{FF2B5EF4-FFF2-40B4-BE49-F238E27FC236}">
                <a16:creationId xmlns:a16="http://schemas.microsoft.com/office/drawing/2014/main" id="{4F120B06-3B08-7C64-D173-C199368B599C}"/>
              </a:ext>
            </a:extLst>
          </p:cNvPr>
          <p:cNvSpPr>
            <a:spLocks noGrp="1"/>
          </p:cNvSpPr>
          <p:nvPr>
            <p:ph idx="1"/>
          </p:nvPr>
        </p:nvSpPr>
        <p:spPr/>
        <p:txBody>
          <a:bodyPr>
            <a:normAutofit/>
          </a:bodyPr>
          <a:lstStyle/>
          <a:p>
            <a:r>
              <a:rPr lang="en-US" dirty="0"/>
              <a:t>About the changing nature of Public Administration, in this phase following changes came out –</a:t>
            </a:r>
          </a:p>
          <a:p>
            <a:r>
              <a:rPr lang="en-US" dirty="0"/>
              <a:t> a) Separation of Public Administration from political science </a:t>
            </a:r>
          </a:p>
          <a:p>
            <a:r>
              <a:rPr lang="en-US" dirty="0"/>
              <a:t>b) Public Administration is the visible side of Government. </a:t>
            </a:r>
          </a:p>
          <a:p>
            <a:r>
              <a:rPr lang="en-US" dirty="0"/>
              <a:t>c) Prof. Woodrow Wilson has given definition, nature, role and importance of Public Administration.</a:t>
            </a:r>
          </a:p>
          <a:p>
            <a:r>
              <a:rPr lang="en-US" dirty="0"/>
              <a:t> d) L. D. White has written the first textbook on the subject i.e. ‘Introduction to the study of Public Administration.’ </a:t>
            </a:r>
          </a:p>
        </p:txBody>
      </p:sp>
    </p:spTree>
    <p:extLst>
      <p:ext uri="{BB962C8B-B14F-4D97-AF65-F5344CB8AC3E}">
        <p14:creationId xmlns:p14="http://schemas.microsoft.com/office/powerpoint/2010/main" val="2208543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90B5A-159C-1B3A-6A77-B48B308EFB24}"/>
              </a:ext>
            </a:extLst>
          </p:cNvPr>
          <p:cNvSpPr>
            <a:spLocks noGrp="1"/>
          </p:cNvSpPr>
          <p:nvPr>
            <p:ph type="title"/>
          </p:nvPr>
        </p:nvSpPr>
        <p:spPr/>
        <p:txBody>
          <a:bodyPr/>
          <a:lstStyle/>
          <a:p>
            <a:r>
              <a:rPr lang="en-IN" b="1" i="1" u="sng" dirty="0"/>
              <a:t>Continue:</a:t>
            </a:r>
          </a:p>
        </p:txBody>
      </p:sp>
      <p:sp>
        <p:nvSpPr>
          <p:cNvPr id="3" name="Content Placeholder 2">
            <a:extLst>
              <a:ext uri="{FF2B5EF4-FFF2-40B4-BE49-F238E27FC236}">
                <a16:creationId xmlns:a16="http://schemas.microsoft.com/office/drawing/2014/main" id="{A8327389-2492-96D9-672B-DB9AF0A44A5E}"/>
              </a:ext>
            </a:extLst>
          </p:cNvPr>
          <p:cNvSpPr>
            <a:spLocks noGrp="1"/>
          </p:cNvSpPr>
          <p:nvPr>
            <p:ph idx="1"/>
          </p:nvPr>
        </p:nvSpPr>
        <p:spPr/>
        <p:txBody>
          <a:bodyPr>
            <a:normAutofit fontScale="62500" lnSpcReduction="20000"/>
          </a:bodyPr>
          <a:lstStyle/>
          <a:p>
            <a:r>
              <a:rPr lang="en-US" dirty="0"/>
              <a:t>Prof. Woodrow Wilson is called the ‘Father of Public Administration’ because the genesis of the subject can be traced back to Wilson’s book “The study of Public Administration” published in 1887. In this book he made a distraction between political - Science and Public Administration. Before this, it was treated as a branch of political science. Secondly, while commenting on the role of Public Administration, he said Administration is the most obvious part of government. It is government in action and the most visible side of the government. Hence, he defined “Public Administration as detailed and systematic application of law. It consists of all those operations having for their purpose the enforcement of public policy as declared by authority.” He argued for a science of administration “Which shall seek to straighten the paths of government.” Thus, Wilson had projected the dichotomy view, which was picked up by other writers.</a:t>
            </a:r>
          </a:p>
          <a:p>
            <a:r>
              <a:rPr lang="en-US" dirty="0"/>
              <a:t> In 1900, Frank J. Goodnow published his book “Politics and Administration”. In his book he developed the Wilsonian theme. He argued that “Politics and administration were two distinct functions of a government.” According to him politics formulate the policies and administration execute these policies. Thus, Goodnow made a technical distinction between politics and administration.</a:t>
            </a:r>
          </a:p>
          <a:p>
            <a:r>
              <a:rPr lang="en-US" dirty="0"/>
              <a:t> In 1926, L. D. White published the first text-book on the subject. This book reflects the theme of dichotomy between politics and administration. He emphasized that politics and administration are to be kept separate. He also visualized involvement of administration in policy matters and through policy with politics.</a:t>
            </a:r>
            <a:endParaRPr lang="en-IN" dirty="0"/>
          </a:p>
          <a:p>
            <a:endParaRPr lang="en-IN" dirty="0"/>
          </a:p>
        </p:txBody>
      </p:sp>
    </p:spTree>
    <p:extLst>
      <p:ext uri="{BB962C8B-B14F-4D97-AF65-F5344CB8AC3E}">
        <p14:creationId xmlns:p14="http://schemas.microsoft.com/office/powerpoint/2010/main" val="10884228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CB4C-EEC2-3B57-C21E-F8B6FB79B7B3}"/>
              </a:ext>
            </a:extLst>
          </p:cNvPr>
          <p:cNvSpPr>
            <a:spLocks noGrp="1"/>
          </p:cNvSpPr>
          <p:nvPr>
            <p:ph type="title"/>
          </p:nvPr>
        </p:nvSpPr>
        <p:spPr/>
        <p:txBody>
          <a:bodyPr/>
          <a:lstStyle/>
          <a:p>
            <a:r>
              <a:rPr lang="en-IN" b="1" i="1" u="sng" dirty="0"/>
              <a:t>Phase II - 1927-1937:</a:t>
            </a:r>
          </a:p>
        </p:txBody>
      </p:sp>
      <p:sp>
        <p:nvSpPr>
          <p:cNvPr id="3" name="Content Placeholder 2">
            <a:extLst>
              <a:ext uri="{FF2B5EF4-FFF2-40B4-BE49-F238E27FC236}">
                <a16:creationId xmlns:a16="http://schemas.microsoft.com/office/drawing/2014/main" id="{1E1CC9F6-6A28-7F8D-E67B-CD8736E19D86}"/>
              </a:ext>
            </a:extLst>
          </p:cNvPr>
          <p:cNvSpPr>
            <a:spLocks noGrp="1"/>
          </p:cNvSpPr>
          <p:nvPr>
            <p:ph idx="1"/>
          </p:nvPr>
        </p:nvSpPr>
        <p:spPr/>
        <p:txBody>
          <a:bodyPr>
            <a:normAutofit fontScale="85000" lnSpcReduction="20000"/>
          </a:bodyPr>
          <a:lstStyle/>
          <a:p>
            <a:r>
              <a:rPr lang="en-US" dirty="0"/>
              <a:t>In the changing nature of public Administration this period can be called as principles of Administration and established the discipline of Public Administration as an independent science.</a:t>
            </a:r>
          </a:p>
          <a:p>
            <a:r>
              <a:rPr lang="en-US" dirty="0"/>
              <a:t> In 1927, W.F. Willoughby has written a book “Principles of Public Administration.” The title of the book indicates the new thrust in 11 thinking and established the subject as an independent science. This period witnessed publication of a number of important works on this subject. The more important among them are – </a:t>
            </a:r>
          </a:p>
          <a:p>
            <a:r>
              <a:rPr lang="en-US" dirty="0"/>
              <a:t>1. Mary Parker Follet's “Creative Experience” </a:t>
            </a:r>
          </a:p>
          <a:p>
            <a:r>
              <a:rPr lang="en-US" dirty="0"/>
              <a:t>2. Henri Fayol’s “Industrial and General Management.” </a:t>
            </a:r>
          </a:p>
          <a:p>
            <a:r>
              <a:rPr lang="en-US" dirty="0"/>
              <a:t>3. Mooney’s “Principles of Organisation”. </a:t>
            </a:r>
          </a:p>
          <a:p>
            <a:r>
              <a:rPr lang="en-US" dirty="0"/>
              <a:t>4. Luther Gulick “Science of Administration.” Gulick explained the principles of administration. These are seven principles known as POSDCORB</a:t>
            </a:r>
            <a:endParaRPr lang="en-IN" dirty="0"/>
          </a:p>
        </p:txBody>
      </p:sp>
    </p:spTree>
    <p:extLst>
      <p:ext uri="{BB962C8B-B14F-4D97-AF65-F5344CB8AC3E}">
        <p14:creationId xmlns:p14="http://schemas.microsoft.com/office/powerpoint/2010/main" val="1525752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E89CF-38DC-5A49-8171-750A19B49AD2}"/>
              </a:ext>
            </a:extLst>
          </p:cNvPr>
          <p:cNvSpPr>
            <a:spLocks noGrp="1"/>
          </p:cNvSpPr>
          <p:nvPr>
            <p:ph type="title"/>
          </p:nvPr>
        </p:nvSpPr>
        <p:spPr/>
        <p:txBody>
          <a:bodyPr/>
          <a:lstStyle/>
          <a:p>
            <a:r>
              <a:rPr lang="en-IN" b="1" i="1" u="sng" dirty="0"/>
              <a:t>3) Phase III - 1938-1947 :</a:t>
            </a:r>
          </a:p>
        </p:txBody>
      </p:sp>
      <p:sp>
        <p:nvSpPr>
          <p:cNvPr id="3" name="Content Placeholder 2">
            <a:extLst>
              <a:ext uri="{FF2B5EF4-FFF2-40B4-BE49-F238E27FC236}">
                <a16:creationId xmlns:a16="http://schemas.microsoft.com/office/drawing/2014/main" id="{D27F04BC-05FC-C3EA-A869-9F121C81FFEE}"/>
              </a:ext>
            </a:extLst>
          </p:cNvPr>
          <p:cNvSpPr>
            <a:spLocks noGrp="1"/>
          </p:cNvSpPr>
          <p:nvPr>
            <p:ph idx="1"/>
          </p:nvPr>
        </p:nvSpPr>
        <p:spPr/>
        <p:txBody>
          <a:bodyPr>
            <a:normAutofit fontScale="70000" lnSpcReduction="20000"/>
          </a:bodyPr>
          <a:lstStyle/>
          <a:p>
            <a:r>
              <a:rPr lang="en-US" dirty="0"/>
              <a:t>This period brought new changes in the nature of Public Administration </a:t>
            </a:r>
          </a:p>
          <a:p>
            <a:r>
              <a:rPr lang="en-US" dirty="0"/>
              <a:t>1. Some thinkers refuted politics administration dichotomy. </a:t>
            </a:r>
          </a:p>
          <a:p>
            <a:r>
              <a:rPr lang="en-US" dirty="0"/>
              <a:t>2. They challenged the claim of Public Administration as a science. </a:t>
            </a:r>
          </a:p>
          <a:p>
            <a:r>
              <a:rPr lang="en-US" dirty="0"/>
              <a:t>3. Emphasised the environmental effects on administrative behaviour. </a:t>
            </a:r>
          </a:p>
          <a:p>
            <a:r>
              <a:rPr lang="en-US" dirty="0"/>
              <a:t>While Public Administration Was taking shape as an independent discipline, C. I. Barnard, Simon, Robert Dahl challenged the claim of Public Administration as a science of administration. These thinkers disagrees with the stand taken by Gullick. </a:t>
            </a:r>
          </a:p>
          <a:p>
            <a:r>
              <a:rPr lang="en-US" dirty="0"/>
              <a:t>Simon, in 1947 published his book “Administrative Behaviour”. In that he said there is no such thing as principles of administration; what are paraded as ‘Principles’ are in truth no better than proverbs. There is lack of scientific validity and universal relevancy in Public Administration. </a:t>
            </a:r>
          </a:p>
          <a:p>
            <a:r>
              <a:rPr lang="en-US" dirty="0"/>
              <a:t>Robert Dahl emphasizes the need to take into account normative considerations, human behaviour and sociological factors while defining the parameters of public administration. He brought behaviouralism in Public Administration. He emphasised the environmental effects on administrative behaviour. Conclusion - Hence this period is called as era of challenge to Public Administration. </a:t>
            </a:r>
            <a:endParaRPr lang="en-IN" dirty="0"/>
          </a:p>
        </p:txBody>
      </p:sp>
    </p:spTree>
    <p:extLst>
      <p:ext uri="{BB962C8B-B14F-4D97-AF65-F5344CB8AC3E}">
        <p14:creationId xmlns:p14="http://schemas.microsoft.com/office/powerpoint/2010/main" val="20320407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7C023-06E6-12B9-97C0-5567AE425DCE}"/>
              </a:ext>
            </a:extLst>
          </p:cNvPr>
          <p:cNvSpPr>
            <a:spLocks noGrp="1"/>
          </p:cNvSpPr>
          <p:nvPr>
            <p:ph type="title"/>
          </p:nvPr>
        </p:nvSpPr>
        <p:spPr/>
        <p:txBody>
          <a:bodyPr/>
          <a:lstStyle/>
          <a:p>
            <a:r>
              <a:rPr lang="en-US" b="1" i="1" u="sng" dirty="0"/>
              <a:t>4. Phase IV - 1948 to 1970: </a:t>
            </a:r>
            <a:endParaRPr lang="en-IN" b="1" i="1" u="sng" dirty="0"/>
          </a:p>
        </p:txBody>
      </p:sp>
      <p:sp>
        <p:nvSpPr>
          <p:cNvPr id="3" name="Content Placeholder 2">
            <a:extLst>
              <a:ext uri="{FF2B5EF4-FFF2-40B4-BE49-F238E27FC236}">
                <a16:creationId xmlns:a16="http://schemas.microsoft.com/office/drawing/2014/main" id="{01B67403-81AC-7AD5-F4B3-533FAE37DB18}"/>
              </a:ext>
            </a:extLst>
          </p:cNvPr>
          <p:cNvSpPr>
            <a:spLocks noGrp="1"/>
          </p:cNvSpPr>
          <p:nvPr>
            <p:ph idx="1"/>
          </p:nvPr>
        </p:nvSpPr>
        <p:spPr/>
        <p:txBody>
          <a:bodyPr>
            <a:normAutofit fontScale="62500" lnSpcReduction="20000"/>
          </a:bodyPr>
          <a:lstStyle/>
          <a:p>
            <a:r>
              <a:rPr lang="en-US" dirty="0"/>
              <a:t>Owing to the challenge posed by the behaviouralist, the discipline of Public Administration passed through the crisis of identity in the forth phase. Because pre 1947 viewpoint upheld the politics - administration dichotomy and the post 1947 view point advocated their fusion. </a:t>
            </a:r>
          </a:p>
          <a:p>
            <a:r>
              <a:rPr lang="en-US" dirty="0"/>
              <a:t>Pfiffner stated that politics and administration are so intermingled and confused that a clear distinction is difficult. </a:t>
            </a:r>
          </a:p>
          <a:p>
            <a:r>
              <a:rPr lang="en-US" dirty="0"/>
              <a:t>Kingsley saw Administration as a branch of Politics. </a:t>
            </a:r>
          </a:p>
          <a:p>
            <a:r>
              <a:rPr lang="en-US" dirty="0"/>
              <a:t>Paul Appleby upheld the fusion view, He said at higher levels administration is more generalised, takes on a greater political character and has a total governmental significance. At lower levels, it is less political and more particularistic. </a:t>
            </a:r>
          </a:p>
          <a:p>
            <a:r>
              <a:rPr lang="en-US" dirty="0"/>
              <a:t> Waldo in his Administrative State (1948) Widened the orientation of Public Administration to include policy issues and decision - making processes. On the other hand, many political scientists began to argue that the true objective of Public Administration was “intellectualized understanding” of the executive. There was also a talk of continued ‘dominion of political science over Public Administration.’ In Short, this period witnessed the spectacle of Political - Science not only letting Public Administration separate itself from it, but also not fostering and encouraging its growth and development within its own field. Therefore, in the post world war II period, the credentials of Public Administration to being a science and a distinct discipline and apart from political, - Science were questioned. This led to the twin development of Public Administration being viewed as political science an also as an Administration science. </a:t>
            </a:r>
            <a:endParaRPr lang="en-IN" dirty="0"/>
          </a:p>
        </p:txBody>
      </p:sp>
    </p:spTree>
    <p:extLst>
      <p:ext uri="{BB962C8B-B14F-4D97-AF65-F5344CB8AC3E}">
        <p14:creationId xmlns:p14="http://schemas.microsoft.com/office/powerpoint/2010/main" val="32154291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5487D-BE19-48CD-6769-278C93142F94}"/>
              </a:ext>
            </a:extLst>
          </p:cNvPr>
          <p:cNvSpPr>
            <a:spLocks noGrp="1"/>
          </p:cNvSpPr>
          <p:nvPr>
            <p:ph type="title"/>
          </p:nvPr>
        </p:nvSpPr>
        <p:spPr/>
        <p:txBody>
          <a:bodyPr/>
          <a:lstStyle/>
          <a:p>
            <a:r>
              <a:rPr lang="en-US" b="1" i="1" u="sng" dirty="0"/>
              <a:t>5. Fifth Phase 1971 onwards:</a:t>
            </a:r>
            <a:endParaRPr lang="en-IN" b="1" i="1" u="sng" dirty="0"/>
          </a:p>
        </p:txBody>
      </p:sp>
      <p:sp>
        <p:nvSpPr>
          <p:cNvPr id="3" name="Content Placeholder 2">
            <a:extLst>
              <a:ext uri="{FF2B5EF4-FFF2-40B4-BE49-F238E27FC236}">
                <a16:creationId xmlns:a16="http://schemas.microsoft.com/office/drawing/2014/main" id="{5BC6511C-DBC8-B500-00D9-43938096EEB3}"/>
              </a:ext>
            </a:extLst>
          </p:cNvPr>
          <p:cNvSpPr>
            <a:spLocks noGrp="1"/>
          </p:cNvSpPr>
          <p:nvPr>
            <p:ph idx="1"/>
          </p:nvPr>
        </p:nvSpPr>
        <p:spPr/>
        <p:txBody>
          <a:bodyPr>
            <a:normAutofit fontScale="77500" lnSpcReduction="20000"/>
          </a:bodyPr>
          <a:lstStyle/>
          <a:p>
            <a:r>
              <a:rPr lang="en-US" dirty="0"/>
              <a:t>In this period Public Administration registered great progress and enriched vision. </a:t>
            </a:r>
          </a:p>
          <a:p>
            <a:r>
              <a:rPr lang="en-US" dirty="0"/>
              <a:t>1. Focus on the dynamics of administration. </a:t>
            </a:r>
          </a:p>
          <a:p>
            <a:r>
              <a:rPr lang="en-US" dirty="0"/>
              <a:t>2. It is considered as inter-disciplinary. </a:t>
            </a:r>
          </a:p>
          <a:p>
            <a:r>
              <a:rPr lang="en-US" dirty="0"/>
              <a:t>3. Talk of New Public Administration </a:t>
            </a:r>
          </a:p>
          <a:p>
            <a:r>
              <a:rPr lang="en-US" dirty="0"/>
              <a:t>4. New trends emerged </a:t>
            </a:r>
          </a:p>
          <a:p>
            <a:r>
              <a:rPr lang="en-US" dirty="0"/>
              <a:t> In the subject of Public Administration i.e. </a:t>
            </a:r>
            <a:r>
              <a:rPr lang="en-US" dirty="0" err="1"/>
              <a:t>i</a:t>
            </a:r>
            <a:r>
              <a:rPr lang="en-US" dirty="0"/>
              <a:t>) Comparative Administration ii)Development Administration iii) Market orientation - State and Market – It also emphasizes on the following:</a:t>
            </a:r>
          </a:p>
          <a:p>
            <a:r>
              <a:rPr lang="en-US" dirty="0"/>
              <a:t> 1. Focus on the dynamics of administration - It is focusing its attention on the dynamics of administration. It is also drawing heavily on the management sciences. </a:t>
            </a:r>
          </a:p>
          <a:p>
            <a:r>
              <a:rPr lang="en-US" dirty="0"/>
              <a:t> 2. It is considered as inter-disciplinary- Public Administration has attracted within its fold scholars from various disciplines and thus is becoming inter-disciplinary in its nature. </a:t>
            </a:r>
            <a:endParaRPr lang="en-IN" dirty="0"/>
          </a:p>
        </p:txBody>
      </p:sp>
    </p:spTree>
    <p:extLst>
      <p:ext uri="{BB962C8B-B14F-4D97-AF65-F5344CB8AC3E}">
        <p14:creationId xmlns:p14="http://schemas.microsoft.com/office/powerpoint/2010/main" val="1101911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AB79-1B47-AF3E-9B64-F80B3D0B7DFC}"/>
              </a:ext>
            </a:extLst>
          </p:cNvPr>
          <p:cNvSpPr>
            <a:spLocks noGrp="1"/>
          </p:cNvSpPr>
          <p:nvPr>
            <p:ph type="title"/>
          </p:nvPr>
        </p:nvSpPr>
        <p:spPr/>
        <p:txBody>
          <a:bodyPr>
            <a:normAutofit fontScale="90000"/>
          </a:bodyPr>
          <a:lstStyle/>
          <a:p>
            <a:r>
              <a:rPr lang="en-IN" b="1" i="1" u="sng" dirty="0">
                <a:latin typeface="Times New Roman" panose="02020603050405020304" pitchFamily="18" charset="0"/>
                <a:cs typeface="Times New Roman" panose="02020603050405020304" pitchFamily="18" charset="0"/>
              </a:rPr>
              <a:t>Scientific Management Theory</a:t>
            </a:r>
            <a:br>
              <a:rPr lang="en-IN" b="1" i="1" u="sng" dirty="0">
                <a:latin typeface="Times New Roman" panose="02020603050405020304" pitchFamily="18" charset="0"/>
                <a:cs typeface="Times New Roman" panose="02020603050405020304" pitchFamily="18" charset="0"/>
              </a:rPr>
            </a:br>
            <a:r>
              <a:rPr lang="en-IN" b="1" i="1" u="sng" dirty="0">
                <a:latin typeface="Times New Roman" panose="02020603050405020304" pitchFamily="18" charset="0"/>
                <a:cs typeface="Times New Roman" panose="02020603050405020304" pitchFamily="18" charset="0"/>
              </a:rPr>
              <a:t>Origin:</a:t>
            </a:r>
            <a:br>
              <a:rPr lang="en-IN" b="1" i="1" u="sng" dirty="0">
                <a:latin typeface="Times New Roman" panose="02020603050405020304" pitchFamily="18" charset="0"/>
                <a:cs typeface="Times New Roman" panose="02020603050405020304" pitchFamily="18" charset="0"/>
              </a:rPr>
            </a:br>
            <a:endParaRPr lang="en-IN" b="1" i="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A6AE82F-EEDD-4BAF-B2B5-C2C4C940EE96}"/>
              </a:ext>
            </a:extLst>
          </p:cNvPr>
          <p:cNvSpPr>
            <a:spLocks noGrp="1"/>
          </p:cNvSpPr>
          <p:nvPr>
            <p:ph idx="1"/>
          </p:nvPr>
        </p:nvSpPr>
        <p:spPr>
          <a:xfrm>
            <a:off x="614680" y="1391920"/>
            <a:ext cx="11353800" cy="5303520"/>
          </a:xfrm>
        </p:spPr>
        <p:txBody>
          <a:bodyPr>
            <a:normAutofit lnSpcReduction="10000"/>
          </a:bodyPr>
          <a:lstStyle/>
          <a:p>
            <a:r>
              <a:rPr lang="en-IN" dirty="0">
                <a:latin typeface="Times New Roman" panose="02020603050405020304" pitchFamily="18" charset="0"/>
                <a:cs typeface="Times New Roman" panose="02020603050405020304" pitchFamily="18" charset="0"/>
              </a:rPr>
              <a:t>In United States a group of persons are responsible for the origin of Scientific Management aspect.</a:t>
            </a:r>
          </a:p>
          <a:p>
            <a:r>
              <a:rPr lang="en-IN" dirty="0">
                <a:latin typeface="Times New Roman" panose="02020603050405020304" pitchFamily="18" charset="0"/>
                <a:cs typeface="Times New Roman" panose="02020603050405020304" pitchFamily="18" charset="0"/>
              </a:rPr>
              <a:t>Frederick Taylor, Henry Lawrence Gantt, Harington Emerson, Frank and Lilian Gilberth are credited for the beginning of the movement called “Scientific Management Movement". On the other hand Charles Babbage is responsible for development of scientific approach to management approach.</a:t>
            </a:r>
          </a:p>
          <a:p>
            <a:r>
              <a:rPr lang="en-IN" dirty="0">
                <a:latin typeface="Times New Roman" panose="02020603050405020304" pitchFamily="18" charset="0"/>
                <a:cs typeface="Times New Roman" panose="02020603050405020304" pitchFamily="18" charset="0"/>
              </a:rPr>
              <a:t>Due to  mass production, large scale industries, over use of machines the relationship between employer and employees was not harmonious.</a:t>
            </a:r>
          </a:p>
          <a:p>
            <a:r>
              <a:rPr lang="en-IN" dirty="0">
                <a:latin typeface="Times New Roman" panose="02020603050405020304" pitchFamily="18" charset="0"/>
                <a:cs typeface="Times New Roman" panose="02020603050405020304" pitchFamily="18" charset="0"/>
              </a:rPr>
              <a:t>In the history in 1900 onwards this era was known as the challenge to traditional approach.</a:t>
            </a:r>
          </a:p>
          <a:p>
            <a:r>
              <a:rPr lang="en-IN" dirty="0">
                <a:latin typeface="Times New Roman" panose="02020603050405020304" pitchFamily="18" charset="0"/>
                <a:cs typeface="Times New Roman" panose="02020603050405020304" pitchFamily="18" charset="0"/>
              </a:rPr>
              <a:t>The term was for the first time used by L.D. Brandies in 1910 in U. S. A., but as a philosophy it was originated from F.W.Taylor.</a:t>
            </a: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33708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4F98F-E0CB-9156-A546-29557766D7DA}"/>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Meaning</a:t>
            </a:r>
            <a:r>
              <a:rPr lang="en-IN" b="1" i="1" u="sng" dirty="0"/>
              <a:t>:</a:t>
            </a:r>
          </a:p>
        </p:txBody>
      </p:sp>
      <p:sp>
        <p:nvSpPr>
          <p:cNvPr id="3" name="Content Placeholder 2">
            <a:extLst>
              <a:ext uri="{FF2B5EF4-FFF2-40B4-BE49-F238E27FC236}">
                <a16:creationId xmlns:a16="http://schemas.microsoft.com/office/drawing/2014/main" id="{C0F86445-386C-6065-76E1-838C085D6C83}"/>
              </a:ext>
            </a:extLst>
          </p:cNvPr>
          <p:cNvSpPr>
            <a:spLocks noGrp="1"/>
          </p:cNvSpPr>
          <p:nvPr>
            <p:ph idx="1"/>
          </p:nvPr>
        </p:nvSpPr>
        <p:spPr/>
        <p:txBody>
          <a:bodyPr>
            <a:normAutofit fontScale="92500" lnSpcReduction="10000"/>
          </a:bodyPr>
          <a:lstStyle/>
          <a:p>
            <a:r>
              <a:rPr lang="en-IN" dirty="0">
                <a:latin typeface="Times New Roman" panose="02020603050405020304" pitchFamily="18" charset="0"/>
                <a:cs typeface="Times New Roman" panose="02020603050405020304" pitchFamily="18" charset="0"/>
              </a:rPr>
              <a:t>According to F.W. Taylor, “Scientific Management is the art of knowing exactly what you want men to do and then seeing that they do it in a best and cheapest way.</a:t>
            </a:r>
          </a:p>
          <a:p>
            <a:r>
              <a:rPr lang="en-IN" dirty="0">
                <a:latin typeface="Times New Roman" panose="02020603050405020304" pitchFamily="18" charset="0"/>
                <a:cs typeface="Times New Roman" panose="02020603050405020304" pitchFamily="18" charset="0"/>
              </a:rPr>
              <a:t>In general it means the application of science to the management of business concern.</a:t>
            </a:r>
          </a:p>
          <a:p>
            <a:r>
              <a:rPr lang="en-IN" dirty="0">
                <a:latin typeface="Times New Roman" panose="02020603050405020304" pitchFamily="18" charset="0"/>
                <a:cs typeface="Times New Roman" panose="02020603050405020304" pitchFamily="18" charset="0"/>
              </a:rPr>
              <a:t>It is the substitute of traditional approach.</a:t>
            </a:r>
          </a:p>
          <a:p>
            <a:r>
              <a:rPr lang="en-IN" dirty="0">
                <a:latin typeface="Times New Roman" panose="02020603050405020304" pitchFamily="18" charset="0"/>
                <a:cs typeface="Times New Roman" panose="02020603050405020304" pitchFamily="18" charset="0"/>
              </a:rPr>
              <a:t>It is a thoughtful and systematic approach.</a:t>
            </a:r>
          </a:p>
          <a:p>
            <a:r>
              <a:rPr lang="en-IN" dirty="0">
                <a:latin typeface="Times New Roman" panose="02020603050405020304" pitchFamily="18" charset="0"/>
                <a:cs typeface="Times New Roman" panose="02020603050405020304" pitchFamily="18" charset="0"/>
              </a:rPr>
              <a:t>It believes in rationalisation, specialisation and technical competence.</a:t>
            </a:r>
          </a:p>
          <a:p>
            <a:r>
              <a:rPr lang="en-IN" dirty="0">
                <a:latin typeface="Times New Roman" panose="02020603050405020304" pitchFamily="18" charset="0"/>
                <a:cs typeface="Times New Roman" panose="02020603050405020304" pitchFamily="18" charset="0"/>
              </a:rPr>
              <a:t>It focuses on efficient methods of production, scientific selection, training, proper allotment of duties and establishing good relationship between workers and management. </a:t>
            </a:r>
          </a:p>
        </p:txBody>
      </p:sp>
    </p:spTree>
    <p:extLst>
      <p:ext uri="{BB962C8B-B14F-4D97-AF65-F5344CB8AC3E}">
        <p14:creationId xmlns:p14="http://schemas.microsoft.com/office/powerpoint/2010/main" val="73401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093FC4-AB05-77E1-594C-F4DEA17B8269}"/>
              </a:ext>
            </a:extLst>
          </p:cNvPr>
          <p:cNvSpPr>
            <a:spLocks noGrp="1"/>
          </p:cNvSpPr>
          <p:nvPr>
            <p:ph idx="1"/>
          </p:nvPr>
        </p:nvSpPr>
        <p:spPr/>
        <p:txBody>
          <a:bodyPr/>
          <a:lstStyle/>
          <a:p>
            <a:pPr marL="0" indent="0" algn="just">
              <a:buNone/>
            </a:pPr>
            <a:r>
              <a:rPr lang="en-US" b="1" i="0" dirty="0">
                <a:effectLst/>
                <a:latin typeface="Times New Roman" panose="02020603050405020304" pitchFamily="18" charset="0"/>
                <a:cs typeface="Times New Roman" panose="02020603050405020304" pitchFamily="18" charset="0"/>
              </a:rPr>
              <a:t>3. Service Delivery</a:t>
            </a:r>
            <a:r>
              <a:rPr lang="en-US" b="0" i="0" dirty="0">
                <a:solidFill>
                  <a:srgbClr val="374151"/>
                </a:solidFill>
                <a:effectLst/>
                <a:latin typeface="Times New Roman" panose="02020603050405020304" pitchFamily="18" charset="0"/>
                <a:cs typeface="Times New Roman" panose="02020603050405020304" pitchFamily="18" charset="0"/>
              </a:rPr>
              <a:t>: Public administration is closely associated with the delivery of public services to citizens. This includes a wide range of services such as education, healthcare, transportation, public safety, and more. Public administrators are responsible for ensuring that these services are provided efficiently and equitably.</a:t>
            </a:r>
          </a:p>
          <a:p>
            <a:pPr marL="0" indent="0" algn="just">
              <a:buNone/>
            </a:pPr>
            <a:r>
              <a:rPr lang="en-US" b="1" i="0" dirty="0">
                <a:effectLst/>
                <a:latin typeface="Times New Roman" panose="02020603050405020304" pitchFamily="18" charset="0"/>
                <a:cs typeface="Times New Roman" panose="02020603050405020304" pitchFamily="18" charset="0"/>
              </a:rPr>
              <a:t>4. Bureaucracy and Government Institutions</a:t>
            </a:r>
            <a:r>
              <a:rPr lang="en-US" b="0" i="0" dirty="0">
                <a:solidFill>
                  <a:srgbClr val="374151"/>
                </a:solidFill>
                <a:effectLst/>
                <a:latin typeface="Times New Roman" panose="02020603050405020304" pitchFamily="18" charset="0"/>
                <a:cs typeface="Times New Roman" panose="02020603050405020304" pitchFamily="18" charset="0"/>
              </a:rPr>
              <a:t>: Public administration often involves functioning government bureaucracies and institutions. It includes the roles and responsibilities of civil servants, government agencies, and departments that carry out government functions.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3219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60F33-C021-88AA-958B-9546419A5847}"/>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Principles of Scientific Management:</a:t>
            </a:r>
          </a:p>
        </p:txBody>
      </p:sp>
      <p:sp>
        <p:nvSpPr>
          <p:cNvPr id="3" name="Content Placeholder 2">
            <a:extLst>
              <a:ext uri="{FF2B5EF4-FFF2-40B4-BE49-F238E27FC236}">
                <a16:creationId xmlns:a16="http://schemas.microsoft.com/office/drawing/2014/main" id="{DB6D064D-2D91-28C5-0514-3ECFCC9910CA}"/>
              </a:ext>
            </a:extLst>
          </p:cNvPr>
          <p:cNvSpPr>
            <a:spLocks noGrp="1"/>
          </p:cNvSpPr>
          <p:nvPr>
            <p:ph idx="1"/>
          </p:nvPr>
        </p:nvSpPr>
        <p:spPr/>
        <p:txBody>
          <a:bodyPr>
            <a:normAutofit fontScale="92500" lnSpcReduction="20000"/>
          </a:bodyPr>
          <a:lstStyle/>
          <a:p>
            <a:r>
              <a:rPr lang="en-IN" dirty="0"/>
              <a:t>As F.W.Taylor  worked as apprentice and mechanist during his college time in 1875 and then joined Midvale Steel Works in Philadelphia in 1878 after that  he rose to the position of chief engineer.</a:t>
            </a:r>
          </a:p>
          <a:p>
            <a:r>
              <a:rPr lang="en-IN" dirty="0"/>
              <a:t>Due to his vast experience he came to know about the problems of workers.</a:t>
            </a:r>
          </a:p>
          <a:p>
            <a:r>
              <a:rPr lang="en-IN" dirty="0"/>
              <a:t>His contributions are recorded in his papers – “A Piece Rate System” (1895), “Shop Management” (1903),”The Art of Cutting Metals”(1895),”The Principles of Scientific Management” (1911).</a:t>
            </a:r>
          </a:p>
          <a:p>
            <a:r>
              <a:rPr lang="en-IN" dirty="0"/>
              <a:t>He used more improved techniques to increase the efficiency of workers.</a:t>
            </a:r>
          </a:p>
          <a:p>
            <a:r>
              <a:rPr lang="en-IN" dirty="0"/>
              <a:t>He proposed planed supervision and guidance.</a:t>
            </a:r>
          </a:p>
          <a:p>
            <a:r>
              <a:rPr lang="en-IN" dirty="0"/>
              <a:t>He also proposed for the increment of pay for workers according to their productivity. </a:t>
            </a:r>
          </a:p>
        </p:txBody>
      </p:sp>
    </p:spTree>
    <p:extLst>
      <p:ext uri="{BB962C8B-B14F-4D97-AF65-F5344CB8AC3E}">
        <p14:creationId xmlns:p14="http://schemas.microsoft.com/office/powerpoint/2010/main" val="29806916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66557-4A93-5BA4-6B29-7441CD3B17F7}"/>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6F3DC717-45A8-ED66-B73F-7DFACE92290B}"/>
              </a:ext>
            </a:extLst>
          </p:cNvPr>
          <p:cNvSpPr>
            <a:spLocks noGrp="1"/>
          </p:cNvSpPr>
          <p:nvPr>
            <p:ph idx="1"/>
          </p:nvPr>
        </p:nvSpPr>
        <p:spPr/>
        <p:txBody>
          <a:bodyPr>
            <a:normAutofit fontScale="92500" lnSpcReduction="10000"/>
          </a:bodyPr>
          <a:lstStyle/>
          <a:p>
            <a:r>
              <a:rPr lang="en-IN" dirty="0">
                <a:latin typeface="Times New Roman" panose="02020603050405020304" pitchFamily="18" charset="0"/>
                <a:cs typeface="Times New Roman" panose="02020603050405020304" pitchFamily="18" charset="0"/>
              </a:rPr>
              <a:t>Hence he described about some principles –</a:t>
            </a:r>
          </a:p>
          <a:p>
            <a:pPr marL="0" indent="0">
              <a:buNone/>
            </a:pPr>
            <a:r>
              <a:rPr lang="en-IN" dirty="0">
                <a:latin typeface="Times New Roman" panose="02020603050405020304" pitchFamily="18" charset="0"/>
                <a:cs typeface="Times New Roman" panose="02020603050405020304" pitchFamily="18" charset="0"/>
              </a:rPr>
              <a:t>   1.The Science , not rule of Thumb.</a:t>
            </a:r>
          </a:p>
          <a:p>
            <a:pPr marL="0" indent="0">
              <a:buNone/>
            </a:pPr>
            <a:r>
              <a:rPr lang="en-IN" dirty="0">
                <a:latin typeface="Times New Roman" panose="02020603050405020304" pitchFamily="18" charset="0"/>
                <a:cs typeface="Times New Roman" panose="02020603050405020304" pitchFamily="18" charset="0"/>
              </a:rPr>
              <a:t>   2.Harmony not Discord.</a:t>
            </a:r>
          </a:p>
          <a:p>
            <a:pPr marL="0" indent="0">
              <a:buNone/>
            </a:pPr>
            <a:r>
              <a:rPr lang="en-IN" dirty="0">
                <a:latin typeface="Times New Roman" panose="02020603050405020304" pitchFamily="18" charset="0"/>
                <a:cs typeface="Times New Roman" panose="02020603050405020304" pitchFamily="18" charset="0"/>
              </a:rPr>
              <a:t>   3.Cooperation not Individualism.</a:t>
            </a:r>
          </a:p>
          <a:p>
            <a:pPr marL="0" indent="0">
              <a:buNone/>
            </a:pPr>
            <a:r>
              <a:rPr lang="en-IN" dirty="0">
                <a:latin typeface="Times New Roman" panose="02020603050405020304" pitchFamily="18" charset="0"/>
                <a:cs typeface="Times New Roman" panose="02020603050405020304" pitchFamily="18" charset="0"/>
              </a:rPr>
              <a:t>   4.Working for maximum output.</a:t>
            </a:r>
          </a:p>
          <a:p>
            <a:pPr marL="0" indent="0">
              <a:buNone/>
            </a:pPr>
            <a:r>
              <a:rPr lang="en-IN" dirty="0">
                <a:latin typeface="Times New Roman" panose="02020603050405020304" pitchFamily="18" charset="0"/>
                <a:cs typeface="Times New Roman" panose="02020603050405020304" pitchFamily="18" charset="0"/>
              </a:rPr>
              <a:t>   5.Development of all workers to the fullest.</a:t>
            </a:r>
          </a:p>
          <a:p>
            <a:r>
              <a:rPr lang="en-IN" dirty="0">
                <a:latin typeface="Times New Roman" panose="02020603050405020304" pitchFamily="18" charset="0"/>
                <a:cs typeface="Times New Roman" panose="02020603050405020304" pitchFamily="18" charset="0"/>
              </a:rPr>
              <a:t>Those principles are regarded as the part of “Efficiency movement”, which in later period influenced a lot in the field of Public Administration.</a:t>
            </a:r>
          </a:p>
          <a:p>
            <a:r>
              <a:rPr lang="en-IN" dirty="0">
                <a:latin typeface="Times New Roman" panose="02020603050405020304" pitchFamily="18" charset="0"/>
                <a:cs typeface="Times New Roman" panose="02020603050405020304" pitchFamily="18" charset="0"/>
              </a:rPr>
              <a:t>The basic idea of Taylor related to these principle is to change the mindset of both workers and management which he called “Mental Revolution”.</a:t>
            </a:r>
          </a:p>
          <a:p>
            <a:endParaRPr lang="en-IN"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100319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9AEE6-2629-01FB-B19A-880753CF7391}"/>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Benefits of Scientific Management:</a:t>
            </a:r>
          </a:p>
        </p:txBody>
      </p:sp>
      <p:sp>
        <p:nvSpPr>
          <p:cNvPr id="3" name="Content Placeholder 2">
            <a:extLst>
              <a:ext uri="{FF2B5EF4-FFF2-40B4-BE49-F238E27FC236}">
                <a16:creationId xmlns:a16="http://schemas.microsoft.com/office/drawing/2014/main" id="{1C84ABAF-A99C-76E9-18A6-42CAE86F4DA6}"/>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Use of Scientific Method rather than traditional methods.</a:t>
            </a:r>
          </a:p>
          <a:p>
            <a:r>
              <a:rPr lang="en-IN" dirty="0">
                <a:latin typeface="Times New Roman" panose="02020603050405020304" pitchFamily="18" charset="0"/>
                <a:cs typeface="Times New Roman" panose="02020603050405020304" pitchFamily="18" charset="0"/>
              </a:rPr>
              <a:t>Division of responsibility between workers and mangers.</a:t>
            </a:r>
          </a:p>
          <a:p>
            <a:r>
              <a:rPr lang="en-IN" dirty="0">
                <a:latin typeface="Times New Roman" panose="02020603050405020304" pitchFamily="18" charset="0"/>
                <a:cs typeface="Times New Roman" panose="02020603050405020304" pitchFamily="18" charset="0"/>
              </a:rPr>
              <a:t>Proper selection and training methods.</a:t>
            </a:r>
          </a:p>
          <a:p>
            <a:r>
              <a:rPr lang="en-IN" dirty="0">
                <a:latin typeface="Times New Roman" panose="02020603050405020304" pitchFamily="18" charset="0"/>
                <a:cs typeface="Times New Roman" panose="02020603050405020304" pitchFamily="18" charset="0"/>
              </a:rPr>
              <a:t>Establishing cooperation between workers and management system.</a:t>
            </a:r>
          </a:p>
          <a:p>
            <a:r>
              <a:rPr lang="en-IN" dirty="0">
                <a:latin typeface="Times New Roman" panose="02020603050405020304" pitchFamily="18" charset="0"/>
                <a:cs typeface="Times New Roman" panose="02020603050405020304" pitchFamily="18" charset="0"/>
              </a:rPr>
              <a:t>Use of Standardise tools.</a:t>
            </a:r>
          </a:p>
          <a:p>
            <a:r>
              <a:rPr lang="en-IN" dirty="0">
                <a:latin typeface="Times New Roman" panose="02020603050405020304" pitchFamily="18" charset="0"/>
                <a:cs typeface="Times New Roman" panose="02020603050405020304" pitchFamily="18" charset="0"/>
              </a:rPr>
              <a:t>Proper supervision and guidance.</a:t>
            </a:r>
          </a:p>
          <a:p>
            <a:r>
              <a:rPr lang="en-IN" dirty="0">
                <a:latin typeface="Times New Roman" panose="02020603050405020304" pitchFamily="18" charset="0"/>
                <a:cs typeface="Times New Roman" panose="02020603050405020304" pitchFamily="18" charset="0"/>
              </a:rPr>
              <a:t>Incentive wages for higher productivity.</a:t>
            </a:r>
          </a:p>
          <a:p>
            <a:pPr marL="0" indent="0">
              <a:buNone/>
            </a:pPr>
            <a:endParaRPr lang="en-IN" dirty="0"/>
          </a:p>
        </p:txBody>
      </p:sp>
    </p:spTree>
    <p:extLst>
      <p:ext uri="{BB962C8B-B14F-4D97-AF65-F5344CB8AC3E}">
        <p14:creationId xmlns:p14="http://schemas.microsoft.com/office/powerpoint/2010/main" val="20050405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E068F-7643-2FB5-7E79-4F183D382A73}"/>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Disadvantages:</a:t>
            </a:r>
          </a:p>
        </p:txBody>
      </p:sp>
      <p:sp>
        <p:nvSpPr>
          <p:cNvPr id="3" name="Content Placeholder 2">
            <a:extLst>
              <a:ext uri="{FF2B5EF4-FFF2-40B4-BE49-F238E27FC236}">
                <a16:creationId xmlns:a16="http://schemas.microsoft.com/office/drawing/2014/main" id="{FE54AB92-65CA-B3AD-2AFC-BB24A09031B6}"/>
              </a:ext>
            </a:extLst>
          </p:cNvPr>
          <p:cNvSpPr>
            <a:spLocks noGrp="1"/>
          </p:cNvSpPr>
          <p:nvPr>
            <p:ph idx="1"/>
          </p:nvPr>
        </p:nvSpPr>
        <p:spPr/>
        <p:txBody>
          <a:bodyPr/>
          <a:lstStyle/>
          <a:p>
            <a:r>
              <a:rPr lang="en-IN" dirty="0"/>
              <a:t>Mechanistic rather than humanistic aspect for workers.</a:t>
            </a:r>
          </a:p>
          <a:p>
            <a:r>
              <a:rPr lang="en-IN" dirty="0"/>
              <a:t>Inequality in relation to wage.</a:t>
            </a:r>
          </a:p>
          <a:p>
            <a:r>
              <a:rPr lang="en-IN" dirty="0"/>
              <a:t>Exploitation of workers.</a:t>
            </a:r>
          </a:p>
          <a:p>
            <a:r>
              <a:rPr lang="en-IN" dirty="0"/>
              <a:t>Destroying the principle of collective </a:t>
            </a:r>
            <a:r>
              <a:rPr lang="en-IN" dirty="0" err="1"/>
              <a:t>bargaing</a:t>
            </a:r>
            <a:r>
              <a:rPr lang="en-IN" dirty="0"/>
              <a:t>.</a:t>
            </a:r>
          </a:p>
          <a:p>
            <a:r>
              <a:rPr lang="en-IN" dirty="0"/>
              <a:t>Expensive.</a:t>
            </a:r>
          </a:p>
          <a:p>
            <a:r>
              <a:rPr lang="en-IN" dirty="0"/>
              <a:t>Lack of Motivation.</a:t>
            </a:r>
          </a:p>
          <a:p>
            <a:pPr marL="0" indent="0">
              <a:buNone/>
            </a:pPr>
            <a:endParaRPr lang="en-IN" dirty="0"/>
          </a:p>
        </p:txBody>
      </p:sp>
    </p:spTree>
    <p:extLst>
      <p:ext uri="{BB962C8B-B14F-4D97-AF65-F5344CB8AC3E}">
        <p14:creationId xmlns:p14="http://schemas.microsoft.com/office/powerpoint/2010/main" val="17276733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9FD64-78AB-CEFC-FE29-65273F90F66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58999BA4-9B10-3409-58F6-D27CAB994E31}"/>
              </a:ext>
            </a:extLst>
          </p:cNvPr>
          <p:cNvSpPr>
            <a:spLocks noGrp="1"/>
          </p:cNvSpPr>
          <p:nvPr>
            <p:ph idx="1"/>
          </p:nvPr>
        </p:nvSpPr>
        <p:spPr/>
        <p:txBody>
          <a:bodyPr/>
          <a:lstStyle/>
          <a:p>
            <a:pPr algn="just"/>
            <a:r>
              <a:rPr lang="en-IN" dirty="0"/>
              <a:t>“Scientific Management Theory” is somehow praised and somehow criticised by some thinkers. But it paved the way for promoting efficiency, merit system, elimination of partisan politics. From 1920-1930 “Scientific Management” was widely accepted  by the professional administrators and scholars of Public Administration and till now in some organisations this theory is used.</a:t>
            </a:r>
          </a:p>
        </p:txBody>
      </p:sp>
    </p:spTree>
    <p:extLst>
      <p:ext uri="{BB962C8B-B14F-4D97-AF65-F5344CB8AC3E}">
        <p14:creationId xmlns:p14="http://schemas.microsoft.com/office/powerpoint/2010/main" val="3179927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7A1D1-7EEC-AFE7-52F3-7A48C0E66C0E}"/>
              </a:ext>
            </a:extLst>
          </p:cNvPr>
          <p:cNvSpPr>
            <a:spLocks noGrp="1"/>
          </p:cNvSpPr>
          <p:nvPr>
            <p:ph type="title"/>
          </p:nvPr>
        </p:nvSpPr>
        <p:spPr/>
        <p:txBody>
          <a:bodyPr/>
          <a:lstStyle/>
          <a:p>
            <a:r>
              <a:rPr lang="en-IN" b="1" dirty="0"/>
              <a:t>Ideal Type of Bureaucracy:</a:t>
            </a:r>
          </a:p>
        </p:txBody>
      </p:sp>
      <p:sp>
        <p:nvSpPr>
          <p:cNvPr id="3" name="Content Placeholder 2">
            <a:extLst>
              <a:ext uri="{FF2B5EF4-FFF2-40B4-BE49-F238E27FC236}">
                <a16:creationId xmlns:a16="http://schemas.microsoft.com/office/drawing/2014/main" id="{6AD1430D-5531-D100-2623-268C6F31C7FB}"/>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Bureaucracy contains dynamic meanings. Some people called it as efficiency and some people called it as inefficiency. Some people used this term as synonymous to civil service and used it as a body of public officials. </a:t>
            </a:r>
          </a:p>
          <a:p>
            <a:pPr algn="just"/>
            <a:r>
              <a:rPr lang="en-IN" dirty="0">
                <a:latin typeface="Times New Roman" panose="02020603050405020304" pitchFamily="18" charset="0"/>
                <a:cs typeface="Times New Roman" panose="02020603050405020304" pitchFamily="18" charset="0"/>
              </a:rPr>
              <a:t>Some people regards it as roundabout method and some people regards it as red-tape method.</a:t>
            </a:r>
          </a:p>
          <a:p>
            <a:endParaRPr lang="en-IN" dirty="0"/>
          </a:p>
        </p:txBody>
      </p:sp>
    </p:spTree>
    <p:extLst>
      <p:ext uri="{BB962C8B-B14F-4D97-AF65-F5344CB8AC3E}">
        <p14:creationId xmlns:p14="http://schemas.microsoft.com/office/powerpoint/2010/main" val="686179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9A10B-9F1C-3861-9D0E-A5A2703D6AFE}"/>
              </a:ext>
            </a:extLst>
          </p:cNvPr>
          <p:cNvSpPr>
            <a:spLocks noGrp="1"/>
          </p:cNvSpPr>
          <p:nvPr>
            <p:ph type="title"/>
          </p:nvPr>
        </p:nvSpPr>
        <p:spPr>
          <a:xfrm>
            <a:off x="838200" y="258800"/>
            <a:ext cx="9156405" cy="868251"/>
          </a:xfrm>
        </p:spPr>
        <p:txBody>
          <a:bodyPr/>
          <a:lstStyle/>
          <a:p>
            <a:r>
              <a:rPr lang="en-IN" b="1" i="1" u="sng" dirty="0">
                <a:latin typeface="Times New Roman" panose="02020603050405020304" pitchFamily="18" charset="0"/>
                <a:cs typeface="Times New Roman" panose="02020603050405020304" pitchFamily="18" charset="0"/>
              </a:rPr>
              <a:t>Origin:</a:t>
            </a:r>
          </a:p>
        </p:txBody>
      </p:sp>
      <p:sp>
        <p:nvSpPr>
          <p:cNvPr id="3" name="Content Placeholder 2">
            <a:extLst>
              <a:ext uri="{FF2B5EF4-FFF2-40B4-BE49-F238E27FC236}">
                <a16:creationId xmlns:a16="http://schemas.microsoft.com/office/drawing/2014/main" id="{E6C7A74A-8255-2C63-1B09-0C5EBE0F239B}"/>
              </a:ext>
            </a:extLst>
          </p:cNvPr>
          <p:cNvSpPr>
            <a:spLocks noGrp="1"/>
          </p:cNvSpPr>
          <p:nvPr>
            <p:ph idx="1"/>
          </p:nvPr>
        </p:nvSpPr>
        <p:spPr>
          <a:xfrm>
            <a:off x="726440" y="1449704"/>
            <a:ext cx="11282680" cy="5276215"/>
          </a:xfrm>
        </p:spPr>
        <p:txBody>
          <a:bodyPr>
            <a:normAutofit fontScale="92500" lnSpcReduction="20000"/>
          </a:bodyPr>
          <a:lstStyle/>
          <a:p>
            <a:pPr algn="just"/>
            <a:r>
              <a:rPr lang="en-IN" dirty="0">
                <a:latin typeface="Times New Roman" panose="02020603050405020304" pitchFamily="18" charset="0"/>
                <a:cs typeface="Times New Roman" panose="02020603050405020304" pitchFamily="18" charset="0"/>
              </a:rPr>
              <a:t>In the early 18</a:t>
            </a:r>
            <a:r>
              <a:rPr lang="en-IN" baseline="30000" dirty="0">
                <a:latin typeface="Times New Roman" panose="02020603050405020304" pitchFamily="18" charset="0"/>
                <a:cs typeface="Times New Roman" panose="02020603050405020304" pitchFamily="18" charset="0"/>
              </a:rPr>
              <a:t>th</a:t>
            </a:r>
            <a:r>
              <a:rPr lang="en-IN" dirty="0">
                <a:latin typeface="Times New Roman" panose="02020603050405020304" pitchFamily="18" charset="0"/>
                <a:cs typeface="Times New Roman" panose="02020603050405020304" pitchFamily="18" charset="0"/>
              </a:rPr>
              <a:t> Century the term bureaucracy was used in Western Europe.</a:t>
            </a:r>
          </a:p>
          <a:p>
            <a:pPr algn="just"/>
            <a:r>
              <a:rPr lang="en-IN" dirty="0">
                <a:latin typeface="Times New Roman" panose="02020603050405020304" pitchFamily="18" charset="0"/>
                <a:cs typeface="Times New Roman" panose="02020603050405020304" pitchFamily="18" charset="0"/>
              </a:rPr>
              <a:t>In western Europe it was regarded as an office or  a workplace, where official worked.</a:t>
            </a:r>
          </a:p>
          <a:p>
            <a:pPr algn="just"/>
            <a:r>
              <a:rPr lang="en-IN" dirty="0">
                <a:latin typeface="Times New Roman" panose="02020603050405020304" pitchFamily="18" charset="0"/>
                <a:cs typeface="Times New Roman" panose="02020603050405020304" pitchFamily="18" charset="0"/>
              </a:rPr>
              <a:t>The term was shortly used just before French Revolution of 1789.</a:t>
            </a:r>
          </a:p>
          <a:p>
            <a:pPr algn="just"/>
            <a:r>
              <a:rPr lang="en-IN" dirty="0">
                <a:latin typeface="Times New Roman" panose="02020603050405020304" pitchFamily="18" charset="0"/>
                <a:cs typeface="Times New Roman" panose="02020603050405020304" pitchFamily="18" charset="0"/>
              </a:rPr>
              <a:t>The original French meaning of the word “bureau” was the baize used to cover desk.</a:t>
            </a:r>
          </a:p>
          <a:p>
            <a:pPr algn="just"/>
            <a:r>
              <a:rPr lang="en-IN" dirty="0">
                <a:latin typeface="Times New Roman" panose="02020603050405020304" pitchFamily="18" charset="0"/>
                <a:cs typeface="Times New Roman" panose="02020603050405020304" pitchFamily="18" charset="0"/>
              </a:rPr>
              <a:t>The Greek suffix- kratia or kratos  means power or rule which signifies the meaning of Bureaucracy as ‘Office power or office rule or we can say the rule of the officialdom’.</a:t>
            </a:r>
          </a:p>
          <a:p>
            <a:pPr algn="just"/>
            <a:r>
              <a:rPr lang="en-IN" dirty="0">
                <a:latin typeface="Times New Roman" panose="02020603050405020304" pitchFamily="18" charset="0"/>
                <a:cs typeface="Times New Roman" panose="02020603050405020304" pitchFamily="18" charset="0"/>
              </a:rPr>
              <a:t>In Germany it was called ‘burokratic’ which means ‘the authority or power which various departments and their branches arrogate to themselves over fellow citizens.</a:t>
            </a:r>
          </a:p>
          <a:p>
            <a:pPr algn="just"/>
            <a:r>
              <a:rPr lang="en-IN" dirty="0">
                <a:latin typeface="Times New Roman" panose="02020603050405020304" pitchFamily="18" charset="0"/>
                <a:cs typeface="Times New Roman" panose="02020603050405020304" pitchFamily="18" charset="0"/>
              </a:rPr>
              <a:t>In Italy bureaucracy means ‘Nelogism’ which signifies ‘the power of officials in Public Administration’.</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99760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F42DC-2A56-F91E-166E-39DB3EB9AD7C}"/>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Meaning and Definitions:</a:t>
            </a:r>
          </a:p>
        </p:txBody>
      </p:sp>
      <p:sp>
        <p:nvSpPr>
          <p:cNvPr id="3" name="Content Placeholder 2">
            <a:extLst>
              <a:ext uri="{FF2B5EF4-FFF2-40B4-BE49-F238E27FC236}">
                <a16:creationId xmlns:a16="http://schemas.microsoft.com/office/drawing/2014/main" id="{20DFB993-5E9E-9E35-31F3-BF40FF331046}"/>
              </a:ext>
            </a:extLst>
          </p:cNvPr>
          <p:cNvSpPr>
            <a:spLocks noGrp="1"/>
          </p:cNvSpPr>
          <p:nvPr>
            <p:ph idx="1"/>
          </p:nvPr>
        </p:nvSpPr>
        <p:spPr/>
        <p:txBody>
          <a:bodyPr>
            <a:normAutofit fontScale="92500" lnSpcReduction="10000"/>
          </a:bodyPr>
          <a:lstStyle/>
          <a:p>
            <a:pPr algn="just"/>
            <a:r>
              <a:rPr lang="en-IN" dirty="0">
                <a:latin typeface="Times New Roman" panose="02020603050405020304" pitchFamily="18" charset="0"/>
                <a:cs typeface="Times New Roman" panose="02020603050405020304" pitchFamily="18" charset="0"/>
              </a:rPr>
              <a:t>Bureaucracy means ‘Desk Government’.</a:t>
            </a:r>
          </a:p>
          <a:p>
            <a:pPr algn="just"/>
            <a:r>
              <a:rPr lang="en-IN" dirty="0">
                <a:latin typeface="Times New Roman" panose="02020603050405020304" pitchFamily="18" charset="0"/>
                <a:cs typeface="Times New Roman" panose="02020603050405020304" pitchFamily="18" charset="0"/>
              </a:rPr>
              <a:t>According to Webster’s Third International Cambridge Dictionary Bureaucracy means a systematic administration characterised by specialisation of functions, objective qualifications for office, action according to fixed rules and a hierarchy of authority.</a:t>
            </a:r>
          </a:p>
          <a:p>
            <a:pPr algn="just"/>
            <a:r>
              <a:rPr lang="en-IN" dirty="0">
                <a:latin typeface="Times New Roman" panose="02020603050405020304" pitchFamily="18" charset="0"/>
                <a:cs typeface="Times New Roman" panose="02020603050405020304" pitchFamily="18" charset="0"/>
              </a:rPr>
              <a:t>The Dictionary of Social Sciences defines bureaucracy as a type of organisation characterised by rationality in decision making, impersonality in social relations, routinisation of tasks and concentration of authority.</a:t>
            </a:r>
          </a:p>
          <a:p>
            <a:pPr algn="just"/>
            <a:r>
              <a:rPr lang="en-IN" dirty="0">
                <a:latin typeface="Times New Roman" panose="02020603050405020304" pitchFamily="18" charset="0"/>
                <a:cs typeface="Times New Roman" panose="02020603050405020304" pitchFamily="18" charset="0"/>
              </a:rPr>
              <a:t>According to Encyclopaedia Britannica the term signifies the concentration of administrative power in bureaus or departments and the undue interference by officials in matters outside the scope of state interference.</a:t>
            </a:r>
          </a:p>
          <a:p>
            <a:endParaRPr lang="en-IN" dirty="0"/>
          </a:p>
        </p:txBody>
      </p:sp>
    </p:spTree>
    <p:extLst>
      <p:ext uri="{BB962C8B-B14F-4D97-AF65-F5344CB8AC3E}">
        <p14:creationId xmlns:p14="http://schemas.microsoft.com/office/powerpoint/2010/main" val="223800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E7FB7-3A13-1CC9-2450-1F1302D0F747}"/>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BDC8A0C3-CF8B-EABF-E430-F9BA9F0A7506}"/>
              </a:ext>
            </a:extLst>
          </p:cNvPr>
          <p:cNvSpPr>
            <a:spLocks noGrp="1"/>
          </p:cNvSpPr>
          <p:nvPr>
            <p:ph idx="1"/>
          </p:nvPr>
        </p:nvSpPr>
        <p:spPr>
          <a:xfrm>
            <a:off x="838200" y="1588091"/>
            <a:ext cx="10515600" cy="4904784"/>
          </a:xfrm>
        </p:spPr>
        <p:txBody>
          <a:bodyPr>
            <a:normAutofit fontScale="92500" lnSpcReduction="20000"/>
          </a:bodyPr>
          <a:lstStyle/>
          <a:p>
            <a:pPr algn="just"/>
            <a:r>
              <a:rPr lang="en-IN" dirty="0">
                <a:latin typeface="Times New Roman" panose="02020603050405020304" pitchFamily="18" charset="0"/>
                <a:cs typeface="Times New Roman" panose="02020603050405020304" pitchFamily="18" charset="0"/>
              </a:rPr>
              <a:t>According to J. S. Mill bureaucracy signifies the professional governors of the government in a society.</a:t>
            </a:r>
          </a:p>
          <a:p>
            <a:pPr algn="just"/>
            <a:r>
              <a:rPr lang="en-IN" dirty="0">
                <a:latin typeface="Times New Roman" panose="02020603050405020304" pitchFamily="18" charset="0"/>
                <a:cs typeface="Times New Roman" panose="02020603050405020304" pitchFamily="18" charset="0"/>
              </a:rPr>
              <a:t>According to Laski Bureaucracy is the rule of </a:t>
            </a:r>
            <a:r>
              <a:rPr lang="en-IN" dirty="0" err="1">
                <a:latin typeface="Times New Roman" panose="02020603050405020304" pitchFamily="18" charset="0"/>
                <a:cs typeface="Times New Roman" panose="02020603050405020304" pitchFamily="18" charset="0"/>
              </a:rPr>
              <a:t>of</a:t>
            </a:r>
            <a:r>
              <a:rPr lang="en-IN" dirty="0">
                <a:latin typeface="Times New Roman" panose="02020603050405020304" pitchFamily="18" charset="0"/>
                <a:cs typeface="Times New Roman" panose="02020603050405020304" pitchFamily="18" charset="0"/>
              </a:rPr>
              <a:t> the officials in a system of government.</a:t>
            </a:r>
          </a:p>
          <a:p>
            <a:pPr algn="just"/>
            <a:r>
              <a:rPr lang="en-IN" dirty="0">
                <a:latin typeface="Times New Roman" panose="02020603050405020304" pitchFamily="18" charset="0"/>
                <a:cs typeface="Times New Roman" panose="02020603050405020304" pitchFamily="18" charset="0"/>
              </a:rPr>
              <a:t>Herman Finer defined it as a rule by officials.</a:t>
            </a:r>
          </a:p>
          <a:p>
            <a:pPr algn="just"/>
            <a:r>
              <a:rPr lang="en-IN" dirty="0">
                <a:latin typeface="Times New Roman" panose="02020603050405020304" pitchFamily="18" charset="0"/>
                <a:cs typeface="Times New Roman" panose="02020603050405020304" pitchFamily="18" charset="0"/>
              </a:rPr>
              <a:t>Mosca described it as one class of ruling elites whose rule is absolute.</a:t>
            </a:r>
          </a:p>
          <a:p>
            <a:pPr algn="just"/>
            <a:r>
              <a:rPr lang="en-IN" dirty="0">
                <a:latin typeface="Times New Roman" panose="02020603050405020304" pitchFamily="18" charset="0"/>
                <a:cs typeface="Times New Roman" panose="02020603050405020304" pitchFamily="18" charset="0"/>
              </a:rPr>
              <a:t>Michels expanded this concept of bureaucracy by including salaried professionals in government and non-governmental agencies such as political parties.</a:t>
            </a:r>
          </a:p>
          <a:p>
            <a:pPr algn="just"/>
            <a:r>
              <a:rPr lang="en-IN" dirty="0">
                <a:latin typeface="Times New Roman" panose="02020603050405020304" pitchFamily="18" charset="0"/>
                <a:cs typeface="Times New Roman" panose="02020603050405020304" pitchFamily="18" charset="0"/>
              </a:rPr>
              <a:t>Marshall E. Diamock identified  bureaucracy with institutions and large scale organisations in society</a:t>
            </a:r>
          </a:p>
          <a:p>
            <a:pPr algn="just"/>
            <a:r>
              <a:rPr lang="en-IN" dirty="0">
                <a:latin typeface="Times New Roman" panose="02020603050405020304" pitchFamily="18" charset="0"/>
                <a:cs typeface="Times New Roman" panose="02020603050405020304" pitchFamily="18" charset="0"/>
              </a:rPr>
              <a:t>John Vieg says it is a desk government or is a management by bureaus.</a:t>
            </a:r>
          </a:p>
          <a:p>
            <a:pPr algn="just"/>
            <a:r>
              <a:rPr lang="en-IN" dirty="0">
                <a:latin typeface="Times New Roman" panose="02020603050405020304" pitchFamily="18" charset="0"/>
                <a:cs typeface="Times New Roman" panose="02020603050405020304" pitchFamily="18" charset="0"/>
              </a:rPr>
              <a:t>Charles Hyneman defined it as a hierarchical organisation of officials appointed to carry out certain public  objectives. </a:t>
            </a:r>
          </a:p>
          <a:p>
            <a:pPr marL="0" indent="0">
              <a:buNone/>
            </a:pPr>
            <a:endParaRPr lang="en-IN" dirty="0"/>
          </a:p>
        </p:txBody>
      </p:sp>
    </p:spTree>
    <p:extLst>
      <p:ext uri="{BB962C8B-B14F-4D97-AF65-F5344CB8AC3E}">
        <p14:creationId xmlns:p14="http://schemas.microsoft.com/office/powerpoint/2010/main" val="379443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319E1-221F-5D66-0D6E-1D462F10B51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38A5B21B-9CD3-C872-D4E7-38F4E757CB03}"/>
              </a:ext>
            </a:extLst>
          </p:cNvPr>
          <p:cNvSpPr>
            <a:spLocks noGrp="1"/>
          </p:cNvSpPr>
          <p:nvPr>
            <p:ph idx="1"/>
          </p:nvPr>
        </p:nvSpPr>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In the beginning this concept was used as negative connotation but it was Max Weber a German Sociologist who provided a positive dimension of this concept. He emphasised on the following dimensions-:</a:t>
            </a:r>
          </a:p>
          <a:p>
            <a:pPr algn="just"/>
            <a:r>
              <a:rPr lang="en-IN" dirty="0">
                <a:latin typeface="Times New Roman" panose="02020603050405020304" pitchFamily="18" charset="0"/>
                <a:cs typeface="Times New Roman" panose="02020603050405020304" pitchFamily="18" charset="0"/>
              </a:rPr>
              <a:t>Bureaucracy as a form of Government</a:t>
            </a:r>
          </a:p>
          <a:p>
            <a:pPr algn="just"/>
            <a:r>
              <a:rPr lang="en-IN" dirty="0">
                <a:latin typeface="Times New Roman" panose="02020603050405020304" pitchFamily="18" charset="0"/>
                <a:cs typeface="Times New Roman" panose="02020603050405020304" pitchFamily="18" charset="0"/>
              </a:rPr>
              <a:t>Bureaucracy as a form of Organisation</a:t>
            </a:r>
          </a:p>
          <a:p>
            <a:pPr algn="just"/>
            <a:r>
              <a:rPr lang="en-IN" dirty="0">
                <a:latin typeface="Times New Roman" panose="02020603050405020304" pitchFamily="18" charset="0"/>
                <a:cs typeface="Times New Roman" panose="02020603050405020304" pitchFamily="18" charset="0"/>
              </a:rPr>
              <a:t>Bureaucracy as a Big government</a:t>
            </a:r>
          </a:p>
          <a:p>
            <a:pPr algn="just"/>
            <a:r>
              <a:rPr lang="en-IN" dirty="0">
                <a:latin typeface="Times New Roman" panose="02020603050405020304" pitchFamily="18" charset="0"/>
                <a:cs typeface="Times New Roman" panose="02020603050405020304" pitchFamily="18" charset="0"/>
              </a:rPr>
              <a:t>Bureaucracy as an Ideal Construct</a:t>
            </a:r>
          </a:p>
          <a:p>
            <a:pPr algn="just"/>
            <a:r>
              <a:rPr lang="en-IN" dirty="0">
                <a:latin typeface="Times New Roman" panose="02020603050405020304" pitchFamily="18" charset="0"/>
                <a:cs typeface="Times New Roman" panose="02020603050405020304" pitchFamily="18" charset="0"/>
              </a:rPr>
              <a:t>Bureaucracy as a rational system of working</a:t>
            </a:r>
          </a:p>
          <a:p>
            <a:pPr algn="just"/>
            <a:r>
              <a:rPr lang="en-IN" dirty="0">
                <a:latin typeface="Times New Roman" panose="02020603050405020304" pitchFamily="18" charset="0"/>
                <a:cs typeface="Times New Roman" panose="02020603050405020304" pitchFamily="18" charset="0"/>
              </a:rPr>
              <a:t>Bureaucracy as an Ailment of Organisation</a:t>
            </a:r>
          </a:p>
        </p:txBody>
      </p:sp>
    </p:spTree>
    <p:extLst>
      <p:ext uri="{BB962C8B-B14F-4D97-AF65-F5344CB8AC3E}">
        <p14:creationId xmlns:p14="http://schemas.microsoft.com/office/powerpoint/2010/main" val="224100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04472D-E9B5-32B2-76B3-0BADE72AB405}"/>
              </a:ext>
            </a:extLst>
          </p:cNvPr>
          <p:cNvSpPr>
            <a:spLocks noGrp="1"/>
          </p:cNvSpPr>
          <p:nvPr>
            <p:ph idx="1"/>
          </p:nvPr>
        </p:nvSpPr>
        <p:spPr/>
        <p:txBody>
          <a:bodyPr/>
          <a:lstStyle/>
          <a:p>
            <a:pPr marL="0" indent="0" algn="just">
              <a:buNone/>
            </a:pPr>
            <a:r>
              <a:rPr lang="en-IN" b="1" dirty="0">
                <a:latin typeface="Times New Roman" panose="02020603050405020304" pitchFamily="18" charset="0"/>
                <a:cs typeface="Times New Roman" panose="02020603050405020304" pitchFamily="18" charset="0"/>
              </a:rPr>
              <a:t>5.</a:t>
            </a:r>
            <a:r>
              <a:rPr lang="en-US" b="1" i="0" dirty="0">
                <a:effectLst/>
                <a:latin typeface="Times New Roman" panose="02020603050405020304" pitchFamily="18" charset="0"/>
                <a:cs typeface="Times New Roman" panose="02020603050405020304" pitchFamily="18" charset="0"/>
              </a:rPr>
              <a:t> Policy Analysis and Development</a:t>
            </a:r>
            <a:r>
              <a:rPr lang="en-US" b="0" i="0" dirty="0">
                <a:solidFill>
                  <a:srgbClr val="374151"/>
                </a:solidFill>
                <a:effectLst/>
                <a:latin typeface="Times New Roman" panose="02020603050405020304" pitchFamily="18" charset="0"/>
                <a:cs typeface="Times New Roman" panose="02020603050405020304" pitchFamily="18" charset="0"/>
              </a:rPr>
              <a:t>: Public administration also plays a role in policy analysis and development. Public administrators may participate in the formulation of policies by providing expert advice and conducting research to inform decision-making.</a:t>
            </a:r>
          </a:p>
          <a:p>
            <a:pPr marL="0" indent="0" algn="just">
              <a:buNone/>
            </a:pPr>
            <a:r>
              <a:rPr lang="en-US" b="1" dirty="0">
                <a:solidFill>
                  <a:srgbClr val="374151"/>
                </a:solidFill>
                <a:latin typeface="Times New Roman" panose="02020603050405020304" pitchFamily="18" charset="0"/>
                <a:cs typeface="Times New Roman" panose="02020603050405020304" pitchFamily="18" charset="0"/>
              </a:rPr>
              <a:t>6.</a:t>
            </a:r>
            <a:r>
              <a:rPr lang="en-US" b="1" i="0" dirty="0">
                <a:effectLst/>
                <a:latin typeface="Times New Roman" panose="02020603050405020304" pitchFamily="18" charset="0"/>
                <a:cs typeface="Times New Roman" panose="02020603050405020304" pitchFamily="18" charset="0"/>
              </a:rPr>
              <a:t> Public Accountability and Ethics</a:t>
            </a:r>
            <a:r>
              <a:rPr lang="en-US" b="0" i="0" dirty="0">
                <a:solidFill>
                  <a:srgbClr val="374151"/>
                </a:solidFill>
                <a:effectLst/>
                <a:latin typeface="Times New Roman" panose="02020603050405020304" pitchFamily="18" charset="0"/>
                <a:cs typeface="Times New Roman" panose="02020603050405020304" pitchFamily="18" charset="0"/>
              </a:rPr>
              <a:t>: It is essential for public administration to uphold principles of transparency, accountability, and ethical behavior. Public administrators are expected to act in the public interest and adhere to legal and ethical standards.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02527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3A7E-BFF2-AC95-A506-8ACD2D8487F5}"/>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Types of Bureaucracy:</a:t>
            </a:r>
          </a:p>
        </p:txBody>
      </p:sp>
      <p:sp>
        <p:nvSpPr>
          <p:cNvPr id="3" name="Content Placeholder 2">
            <a:extLst>
              <a:ext uri="{FF2B5EF4-FFF2-40B4-BE49-F238E27FC236}">
                <a16:creationId xmlns:a16="http://schemas.microsoft.com/office/drawing/2014/main" id="{9EC9DB4E-5D6B-F966-59FF-0479802BCA97}"/>
              </a:ext>
            </a:extLst>
          </p:cNvPr>
          <p:cNvSpPr>
            <a:spLocks noGrp="1"/>
          </p:cNvSpPr>
          <p:nvPr>
            <p:ph idx="1"/>
          </p:nvPr>
        </p:nvSpPr>
        <p:spPr/>
        <p:txBody>
          <a:bodyPr/>
          <a:lstStyle/>
          <a:p>
            <a:r>
              <a:rPr lang="en-IN" dirty="0"/>
              <a:t>According to Morstein Marx there are 4 types of Bureaucracy – those are :-</a:t>
            </a:r>
          </a:p>
          <a:p>
            <a:pPr marL="0" indent="0">
              <a:buNone/>
            </a:pPr>
            <a:r>
              <a:rPr lang="en-IN" dirty="0"/>
              <a:t>   1.The Guardian Bureaucracy</a:t>
            </a:r>
          </a:p>
          <a:p>
            <a:pPr marL="0" indent="0">
              <a:buNone/>
            </a:pPr>
            <a:r>
              <a:rPr lang="en-IN" dirty="0"/>
              <a:t>   2.The Caste Bureaucracy</a:t>
            </a:r>
          </a:p>
          <a:p>
            <a:pPr marL="0" indent="0">
              <a:buNone/>
            </a:pPr>
            <a:r>
              <a:rPr lang="en-IN" dirty="0"/>
              <a:t>   3.The Patronage Bureaucracy – Spoils System</a:t>
            </a:r>
          </a:p>
          <a:p>
            <a:pPr marL="0" indent="0">
              <a:buNone/>
            </a:pPr>
            <a:r>
              <a:rPr lang="en-IN" dirty="0"/>
              <a:t>   4.Merit Bureaucracy</a:t>
            </a:r>
          </a:p>
        </p:txBody>
      </p:sp>
    </p:spTree>
    <p:extLst>
      <p:ext uri="{BB962C8B-B14F-4D97-AF65-F5344CB8AC3E}">
        <p14:creationId xmlns:p14="http://schemas.microsoft.com/office/powerpoint/2010/main" val="23312739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FF356-4926-8F77-F8B3-79209BACD169}"/>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Max Weber and the concept of Bureaucracy:</a:t>
            </a:r>
          </a:p>
        </p:txBody>
      </p:sp>
      <p:sp>
        <p:nvSpPr>
          <p:cNvPr id="3" name="Content Placeholder 2">
            <a:extLst>
              <a:ext uri="{FF2B5EF4-FFF2-40B4-BE49-F238E27FC236}">
                <a16:creationId xmlns:a16="http://schemas.microsoft.com/office/drawing/2014/main" id="{AC57D9B2-A39A-4E83-5200-DDD7B324C24C}"/>
              </a:ext>
            </a:extLst>
          </p:cNvPr>
          <p:cNvSpPr>
            <a:spLocks noGrp="1"/>
          </p:cNvSpPr>
          <p:nvPr>
            <p:ph idx="1"/>
          </p:nvPr>
        </p:nvSpPr>
        <p:spPr/>
        <p:txBody>
          <a:bodyPr>
            <a:normAutofit fontScale="92500" lnSpcReduction="10000"/>
          </a:bodyPr>
          <a:lstStyle/>
          <a:p>
            <a:pPr algn="just"/>
            <a:r>
              <a:rPr lang="en-IN" dirty="0">
                <a:latin typeface="Times New Roman" panose="02020603050405020304" pitchFamily="18" charset="0"/>
                <a:cs typeface="Times New Roman" panose="02020603050405020304" pitchFamily="18" charset="0"/>
              </a:rPr>
              <a:t>The contribution of Max Weber is not only limited to Public Administration but it is expanded to other social sciences.</a:t>
            </a:r>
          </a:p>
          <a:p>
            <a:pPr algn="just"/>
            <a:r>
              <a:rPr lang="en-IN" dirty="0">
                <a:latin typeface="Times New Roman" panose="02020603050405020304" pitchFamily="18" charset="0"/>
                <a:cs typeface="Times New Roman" panose="02020603050405020304" pitchFamily="18" charset="0"/>
              </a:rPr>
              <a:t>His model has been called as universal because he spoke about the rational type of bureaucracy.</a:t>
            </a:r>
          </a:p>
          <a:p>
            <a:pPr algn="just"/>
            <a:r>
              <a:rPr lang="en-IN" dirty="0">
                <a:latin typeface="Times New Roman" panose="02020603050405020304" pitchFamily="18" charset="0"/>
                <a:cs typeface="Times New Roman" panose="02020603050405020304" pitchFamily="18" charset="0"/>
              </a:rPr>
              <a:t>He examined that Bureaucracy was originated in modern state.</a:t>
            </a:r>
          </a:p>
          <a:p>
            <a:pPr algn="just"/>
            <a:r>
              <a:rPr lang="en-IN" dirty="0">
                <a:latin typeface="Times New Roman" panose="02020603050405020304" pitchFamily="18" charset="0"/>
                <a:cs typeface="Times New Roman" panose="02020603050405020304" pitchFamily="18" charset="0"/>
              </a:rPr>
              <a:t>The system of free enterprise, money economy and the essence of capitalism fostered bureaucracy.</a:t>
            </a:r>
          </a:p>
          <a:p>
            <a:pPr algn="just"/>
            <a:r>
              <a:rPr lang="en-IN" dirty="0">
                <a:latin typeface="Times New Roman" panose="02020603050405020304" pitchFamily="18" charset="0"/>
                <a:cs typeface="Times New Roman" panose="02020603050405020304" pitchFamily="18" charset="0"/>
              </a:rPr>
              <a:t>In the road of economic competition capitalist enterprises needed a highly efficient organisational form.</a:t>
            </a:r>
          </a:p>
          <a:p>
            <a:pPr algn="just"/>
            <a:r>
              <a:rPr lang="en-IN" dirty="0">
                <a:latin typeface="Times New Roman" panose="02020603050405020304" pitchFamily="18" charset="0"/>
                <a:cs typeface="Times New Roman" panose="02020603050405020304" pitchFamily="18" charset="0"/>
              </a:rPr>
              <a:t>The bureaucratic principle provided the capacity to accomplish the economic planning to maintain a stable market for goods and services.</a:t>
            </a:r>
          </a:p>
          <a:p>
            <a:endParaRPr lang="en-IN" dirty="0"/>
          </a:p>
        </p:txBody>
      </p:sp>
    </p:spTree>
    <p:extLst>
      <p:ext uri="{BB962C8B-B14F-4D97-AF65-F5344CB8AC3E}">
        <p14:creationId xmlns:p14="http://schemas.microsoft.com/office/powerpoint/2010/main" val="14505065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24DE-3C2E-66B4-C7D1-FA0FD5C1D692}"/>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0F930B64-4AFE-3274-AC19-7299607A64FB}"/>
              </a:ext>
            </a:extLst>
          </p:cNvPr>
          <p:cNvSpPr>
            <a:spLocks noGrp="1"/>
          </p:cNvSpPr>
          <p:nvPr>
            <p:ph idx="1"/>
          </p:nvPr>
        </p:nvSpPr>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Hence Max Weber observed, “The capitalist system has undeniably played a major role in the development of bureaucracy. Indeed without it  capitalistic production could not continue. Its development, largely under capitalistic auspices, has created an urgent need for stable, strict, intensive and calculable administration. It is this need which gives bureaucracy a crucial role in our society as the central element in any kind of large-scale administration.”</a:t>
            </a:r>
          </a:p>
          <a:p>
            <a:pPr algn="just"/>
            <a:r>
              <a:rPr lang="en-IN" dirty="0">
                <a:latin typeface="Times New Roman" panose="02020603050405020304" pitchFamily="18" charset="0"/>
                <a:cs typeface="Times New Roman" panose="02020603050405020304" pitchFamily="18" charset="0"/>
              </a:rPr>
              <a:t>He also stated, “ Capitalism is the most rational economic basis for bureaucratic administration and enables it to develop in the most rational form, especially because from a fiscal pint of view, it supplies the necessary money resources.”</a:t>
            </a:r>
          </a:p>
        </p:txBody>
      </p:sp>
    </p:spTree>
    <p:extLst>
      <p:ext uri="{BB962C8B-B14F-4D97-AF65-F5344CB8AC3E}">
        <p14:creationId xmlns:p14="http://schemas.microsoft.com/office/powerpoint/2010/main" val="33664525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DEF8F-5A0E-C403-8817-3EDA7223BA91}"/>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Exercising bureaucratic power:</a:t>
            </a:r>
          </a:p>
        </p:txBody>
      </p:sp>
      <p:sp>
        <p:nvSpPr>
          <p:cNvPr id="3" name="Content Placeholder 2">
            <a:extLst>
              <a:ext uri="{FF2B5EF4-FFF2-40B4-BE49-F238E27FC236}">
                <a16:creationId xmlns:a16="http://schemas.microsoft.com/office/drawing/2014/main" id="{C2EEAE00-2882-3D20-C7B1-F35FCA4F9734}"/>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According to Max Weber one person can exercise his/her power only  through domination. So provided the theory of domination.</a:t>
            </a:r>
          </a:p>
          <a:p>
            <a:pPr algn="just"/>
            <a:r>
              <a:rPr lang="en-IN" dirty="0">
                <a:latin typeface="Times New Roman" panose="02020603050405020304" pitchFamily="18" charset="0"/>
                <a:cs typeface="Times New Roman" panose="02020603050405020304" pitchFamily="18" charset="0"/>
              </a:rPr>
              <a:t>He describes three types of Domination – </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Traditional Domination</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Charismatic Domination</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Legal Domination</a:t>
            </a:r>
          </a:p>
        </p:txBody>
      </p:sp>
    </p:spTree>
    <p:extLst>
      <p:ext uri="{BB962C8B-B14F-4D97-AF65-F5344CB8AC3E}">
        <p14:creationId xmlns:p14="http://schemas.microsoft.com/office/powerpoint/2010/main" val="10909313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F0BDD-80BA-32A0-0ADA-82261CE1DBC7}"/>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Ideal type of Bureaucracy by Max Weber:</a:t>
            </a:r>
          </a:p>
        </p:txBody>
      </p:sp>
      <p:sp>
        <p:nvSpPr>
          <p:cNvPr id="3" name="Content Placeholder 2">
            <a:extLst>
              <a:ext uri="{FF2B5EF4-FFF2-40B4-BE49-F238E27FC236}">
                <a16:creationId xmlns:a16="http://schemas.microsoft.com/office/drawing/2014/main" id="{1E69F300-CB71-98D8-FEE4-C4245BDBD4EC}"/>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Max Weber formulated  an ‘Ideal type’ model  of a bureaucratic form of organisation.</a:t>
            </a:r>
          </a:p>
          <a:p>
            <a:pPr algn="just"/>
            <a:r>
              <a:rPr lang="en-IN" dirty="0">
                <a:latin typeface="Times New Roman" panose="02020603050405020304" pitchFamily="18" charset="0"/>
                <a:cs typeface="Times New Roman" panose="02020603050405020304" pitchFamily="18" charset="0"/>
              </a:rPr>
              <a:t>He wanted to establish a mental map  of a fully developed bureaucracy.</a:t>
            </a:r>
          </a:p>
          <a:p>
            <a:pPr algn="just"/>
            <a:r>
              <a:rPr lang="en-IN" dirty="0">
                <a:latin typeface="Times New Roman" panose="02020603050405020304" pitchFamily="18" charset="0"/>
                <a:cs typeface="Times New Roman" panose="02020603050405020304" pitchFamily="18" charset="0"/>
              </a:rPr>
              <a:t>The ideal type is a mental construct which can not be found in reality.</a:t>
            </a:r>
          </a:p>
          <a:p>
            <a:pPr algn="just"/>
            <a:r>
              <a:rPr lang="en-IN" dirty="0">
                <a:latin typeface="Times New Roman" panose="02020603050405020304" pitchFamily="18" charset="0"/>
                <a:cs typeface="Times New Roman" panose="02020603050405020304" pitchFamily="18" charset="0"/>
              </a:rPr>
              <a:t>According to him this ideal type of bureaucracy should be followed by the modern state.</a:t>
            </a:r>
          </a:p>
          <a:p>
            <a:pPr marL="0" indent="0" algn="just">
              <a:buNone/>
            </a:pPr>
            <a:endParaRPr lang="en-IN" dirty="0">
              <a:latin typeface="Times New Roman" panose="02020603050405020304" pitchFamily="18" charset="0"/>
              <a:cs typeface="Times New Roman" panose="02020603050405020304" pitchFamily="18" charset="0"/>
            </a:endParaRPr>
          </a:p>
          <a:p>
            <a:pPr marL="0" indent="0">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17425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D90A6-71B2-6419-8904-51FD75026D7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Characteristics:</a:t>
            </a:r>
          </a:p>
        </p:txBody>
      </p:sp>
      <p:sp>
        <p:nvSpPr>
          <p:cNvPr id="3" name="Content Placeholder 2">
            <a:extLst>
              <a:ext uri="{FF2B5EF4-FFF2-40B4-BE49-F238E27FC236}">
                <a16:creationId xmlns:a16="http://schemas.microsoft.com/office/drawing/2014/main" id="{12DF5E3E-793A-FE9A-7488-22E7228B4963}"/>
              </a:ext>
            </a:extLst>
          </p:cNvPr>
          <p:cNvSpPr>
            <a:spLocks noGrp="1"/>
          </p:cNvSpPr>
          <p:nvPr>
            <p:ph idx="1"/>
          </p:nvPr>
        </p:nvSpPr>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He provided rational type of bureaucracy where he discussed about some characteristics of Ideal type of bureaucracy those are as follows:-</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Division of Labour</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Well defined Authority</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Abstract rules</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Impersonality</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Monthly salary and Pension Right</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Official Records</a:t>
            </a:r>
          </a:p>
          <a:p>
            <a:pPr marL="514350" indent="-514350" algn="just">
              <a:buFont typeface="+mj-lt"/>
              <a:buAutoNum type="arabicPeriod"/>
            </a:pPr>
            <a:r>
              <a:rPr lang="en-IN" dirty="0">
                <a:latin typeface="Times New Roman" panose="02020603050405020304" pitchFamily="18" charset="0"/>
                <a:cs typeface="Times New Roman" panose="02020603050405020304" pitchFamily="18" charset="0"/>
              </a:rPr>
              <a:t>Personal and Public Ends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6858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97AEB-1BCA-097D-2EDD-9D821DCF056D}"/>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Criticisms:</a:t>
            </a:r>
          </a:p>
        </p:txBody>
      </p:sp>
      <p:sp>
        <p:nvSpPr>
          <p:cNvPr id="3" name="Content Placeholder 2">
            <a:extLst>
              <a:ext uri="{FF2B5EF4-FFF2-40B4-BE49-F238E27FC236}">
                <a16:creationId xmlns:a16="http://schemas.microsoft.com/office/drawing/2014/main" id="{430A8E9C-DF2B-CA4E-8CD2-64EFB4DCD185}"/>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Inapplicable in reality.</a:t>
            </a:r>
          </a:p>
          <a:p>
            <a:r>
              <a:rPr lang="en-IN" dirty="0">
                <a:latin typeface="Times New Roman" panose="02020603050405020304" pitchFamily="18" charset="0"/>
                <a:cs typeface="Times New Roman" panose="02020603050405020304" pitchFamily="18" charset="0"/>
              </a:rPr>
              <a:t>Over emphasis on Authoritarian norms.</a:t>
            </a:r>
          </a:p>
          <a:p>
            <a:r>
              <a:rPr lang="en-IN" dirty="0">
                <a:latin typeface="Times New Roman" panose="02020603050405020304" pitchFamily="18" charset="0"/>
                <a:cs typeface="Times New Roman" panose="02020603050405020304" pitchFamily="18" charset="0"/>
              </a:rPr>
              <a:t>Dysfunctional aspects of bureaucracy</a:t>
            </a:r>
          </a:p>
          <a:p>
            <a:r>
              <a:rPr lang="en-IN" dirty="0">
                <a:latin typeface="Times New Roman" panose="02020603050405020304" pitchFamily="18" charset="0"/>
                <a:cs typeface="Times New Roman" panose="02020603050405020304" pitchFamily="18" charset="0"/>
              </a:rPr>
              <a:t>Alienation of Individual</a:t>
            </a:r>
          </a:p>
          <a:p>
            <a:r>
              <a:rPr lang="en-IN" dirty="0">
                <a:latin typeface="Times New Roman" panose="02020603050405020304" pitchFamily="18" charset="0"/>
                <a:cs typeface="Times New Roman" panose="02020603050405020304" pitchFamily="18" charset="0"/>
              </a:rPr>
              <a:t>Anti-democratic</a:t>
            </a:r>
          </a:p>
          <a:p>
            <a:r>
              <a:rPr lang="en-IN" dirty="0">
                <a:latin typeface="Times New Roman" panose="02020603050405020304" pitchFamily="18" charset="0"/>
                <a:cs typeface="Times New Roman" panose="02020603050405020304" pitchFamily="18" charset="0"/>
              </a:rPr>
              <a:t>Absence of Informal relationship</a:t>
            </a:r>
          </a:p>
          <a:p>
            <a:r>
              <a:rPr lang="en-IN" dirty="0">
                <a:latin typeface="Times New Roman" panose="02020603050405020304" pitchFamily="18" charset="0"/>
                <a:cs typeface="Times New Roman" panose="02020603050405020304" pitchFamily="18" charset="0"/>
              </a:rPr>
              <a:t>Not an agent of social change</a:t>
            </a:r>
          </a:p>
          <a:p>
            <a:endParaRPr lang="en-IN" dirty="0"/>
          </a:p>
        </p:txBody>
      </p:sp>
    </p:spTree>
    <p:extLst>
      <p:ext uri="{BB962C8B-B14F-4D97-AF65-F5344CB8AC3E}">
        <p14:creationId xmlns:p14="http://schemas.microsoft.com/office/powerpoint/2010/main" val="5038313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1F579-1CC9-0409-D1BE-D8E79A6FCF16}"/>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372E921D-AE14-D16C-6020-CB74E51926D7}"/>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Max Weber felt the necessity of Bureaucracy in in modern state especially in  a capitalist society.</a:t>
            </a:r>
          </a:p>
          <a:p>
            <a:r>
              <a:rPr lang="en-IN" dirty="0">
                <a:latin typeface="Times New Roman" panose="02020603050405020304" pitchFamily="18" charset="0"/>
                <a:cs typeface="Times New Roman" panose="02020603050405020304" pitchFamily="18" charset="0"/>
              </a:rPr>
              <a:t>His concept of Ideal type of bureaucracy was not only the necessity of the then period but also has the relevance in recent time.</a:t>
            </a:r>
          </a:p>
          <a:p>
            <a:r>
              <a:rPr lang="en-IN" dirty="0">
                <a:latin typeface="Times New Roman" panose="02020603050405020304" pitchFamily="18" charset="0"/>
                <a:cs typeface="Times New Roman" panose="02020603050405020304" pitchFamily="18" charset="0"/>
              </a:rPr>
              <a:t>In recent time Bureaucracy is used </a:t>
            </a:r>
            <a:r>
              <a:rPr lang="en-IN">
                <a:latin typeface="Times New Roman" panose="02020603050405020304" pitchFamily="18" charset="0"/>
                <a:cs typeface="Times New Roman" panose="02020603050405020304" pitchFamily="18" charset="0"/>
              </a:rPr>
              <a:t>both in private </a:t>
            </a:r>
            <a:r>
              <a:rPr lang="en-IN" dirty="0">
                <a:latin typeface="Times New Roman" panose="02020603050405020304" pitchFamily="18" charset="0"/>
                <a:cs typeface="Times New Roman" panose="02020603050405020304" pitchFamily="18" charset="0"/>
              </a:rPr>
              <a:t>institutions and in governmental </a:t>
            </a:r>
            <a:r>
              <a:rPr lang="en-IN">
                <a:latin typeface="Times New Roman" panose="02020603050405020304" pitchFamily="18" charset="0"/>
                <a:cs typeface="Times New Roman" panose="02020603050405020304" pitchFamily="18" charset="0"/>
              </a:rPr>
              <a:t>institutions.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8341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9CAF-753B-F62B-B608-C6BE0F656D1F}"/>
              </a:ext>
            </a:extLst>
          </p:cNvPr>
          <p:cNvSpPr>
            <a:spLocks noGrp="1"/>
          </p:cNvSpPr>
          <p:nvPr>
            <p:ph type="title"/>
          </p:nvPr>
        </p:nvSpPr>
        <p:spPr/>
        <p:txBody>
          <a:bodyPr/>
          <a:lstStyle/>
          <a:p>
            <a:r>
              <a:rPr lang="en-IN" b="1" dirty="0"/>
              <a:t>Administrative Management </a:t>
            </a:r>
          </a:p>
        </p:txBody>
      </p:sp>
      <p:sp>
        <p:nvSpPr>
          <p:cNvPr id="3" name="Content Placeholder 2">
            <a:extLst>
              <a:ext uri="{FF2B5EF4-FFF2-40B4-BE49-F238E27FC236}">
                <a16:creationId xmlns:a16="http://schemas.microsoft.com/office/drawing/2014/main" id="{6F932E02-115D-8AD2-4716-015CD0F56D62}"/>
              </a:ext>
            </a:extLst>
          </p:cNvPr>
          <p:cNvSpPr>
            <a:spLocks noGrp="1"/>
          </p:cNvSpPr>
          <p:nvPr>
            <p:ph idx="1"/>
          </p:nvPr>
        </p:nvSpPr>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Some of the few administrative management theorists who have contributed to the study and field of public administration are Fayol, </a:t>
            </a:r>
            <a:r>
              <a:rPr lang="en-US" dirty="0" err="1">
                <a:latin typeface="Times New Roman" panose="02020603050405020304" pitchFamily="18" charset="0"/>
                <a:cs typeface="Times New Roman" panose="02020603050405020304" pitchFamily="18" charset="0"/>
              </a:rPr>
              <a:t>Urwick</a:t>
            </a:r>
            <a:r>
              <a:rPr lang="en-US" dirty="0">
                <a:latin typeface="Times New Roman" panose="02020603050405020304" pitchFamily="18" charset="0"/>
                <a:cs typeface="Times New Roman" panose="02020603050405020304" pitchFamily="18" charset="0"/>
              </a:rPr>
              <a:t>, and Gulick. These thinkers share some basic similarities. First, all of them gave importance to the structure of the organization. They believed that it is only through structure functions that can be performed. There is a structure in an organization that assigns tasks to its workers and employees. They were of the opinion that an organization will be effective only when there is a well-formulated structure. They have elaborated some of the principles of structure and its importance to the working of management processes. Secondly, they believed that these principles have a universal claim based on the experiences of industrial organizations. They think that these principles should be applied universally to achieve better efficiency in management processes. Thirdly they believed that their ideas were not based on utopian notions, they were based on practical and real experiences of industrial organization. These ideas are more factual and empirical in nature. ”. They believed that the application of these principles is important for any organization that why they proposed the idea of a science of administration that is based on the experience of the organization. </a:t>
            </a:r>
            <a:endParaRPr lang="en-IN" b="1" dirty="0">
              <a:latin typeface="Times New Roman" panose="02020603050405020304" pitchFamily="18" charset="0"/>
              <a:cs typeface="Times New Roman" panose="02020603050405020304" pitchFamily="18" charset="0"/>
            </a:endParaRPr>
          </a:p>
          <a:p>
            <a:pPr algn="just"/>
            <a:endParaRPr lang="en-IN" b="1" dirty="0">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8314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361FF4-5CE6-28FF-CD23-0DD114971122}"/>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They stressed on different kinds of rules and procedures, hierarchy to be followed so that organization can perform in a better way. This approach believed that for the efficiency of organization it is important that a kind of cooperation and harmony is maintained in the organization so that it leads to better performance and result. This kind of theoretical presumption supports the tradition notion of conflict theory.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9134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686FEE-7440-FBFB-E7CB-A9E5FCBC31CA}"/>
              </a:ext>
            </a:extLst>
          </p:cNvPr>
          <p:cNvSpPr>
            <a:spLocks noGrp="1"/>
          </p:cNvSpPr>
          <p:nvPr>
            <p:ph idx="1"/>
          </p:nvPr>
        </p:nvSpPr>
        <p:spPr/>
        <p:txBody>
          <a:bodyPr>
            <a:normAutofit fontScale="92500" lnSpcReduction="20000"/>
          </a:bodyPr>
          <a:lstStyle/>
          <a:p>
            <a:pPr marL="0" indent="0" algn="just">
              <a:buNone/>
            </a:pPr>
            <a:r>
              <a:rPr lang="en-US" b="1" i="0" dirty="0">
                <a:effectLst/>
                <a:latin typeface="Times New Roman" panose="02020603050405020304" pitchFamily="18" charset="0"/>
                <a:cs typeface="Times New Roman" panose="02020603050405020304" pitchFamily="18" charset="0"/>
              </a:rPr>
              <a:t>7. Adaptation to Changing Needs</a:t>
            </a:r>
            <a:r>
              <a:rPr lang="en-US" b="0" i="0" dirty="0">
                <a:solidFill>
                  <a:srgbClr val="374151"/>
                </a:solidFill>
                <a:effectLst/>
                <a:latin typeface="Times New Roman" panose="02020603050405020304" pitchFamily="18" charset="0"/>
                <a:cs typeface="Times New Roman" panose="02020603050405020304" pitchFamily="18" charset="0"/>
              </a:rPr>
              <a:t>: Public administration must adapt to changing societal needs, economic conditions, and political priorities. It often requires a dynamic and responsive approach to governance.</a:t>
            </a:r>
          </a:p>
          <a:p>
            <a:pPr marL="0" indent="0" algn="just">
              <a:buNone/>
            </a:pPr>
            <a:endParaRPr lang="en-US" b="1" dirty="0">
              <a:solidFill>
                <a:srgbClr val="374151"/>
              </a:solidFill>
              <a:latin typeface="Times New Roman" panose="02020603050405020304" pitchFamily="18" charset="0"/>
              <a:cs typeface="Times New Roman" panose="02020603050405020304" pitchFamily="18" charset="0"/>
            </a:endParaRPr>
          </a:p>
          <a:p>
            <a:pPr marL="0" indent="0" algn="just">
              <a:buNone/>
            </a:pPr>
            <a:r>
              <a:rPr lang="en-US" b="1" dirty="0">
                <a:solidFill>
                  <a:srgbClr val="374151"/>
                </a:solidFill>
                <a:latin typeface="Times New Roman" panose="02020603050405020304" pitchFamily="18" charset="0"/>
                <a:cs typeface="Times New Roman" panose="02020603050405020304" pitchFamily="18" charset="0"/>
              </a:rPr>
              <a:t>8.</a:t>
            </a:r>
            <a:r>
              <a:rPr lang="en-US" b="1" i="0" dirty="0">
                <a:effectLst/>
                <a:latin typeface="Times New Roman" panose="02020603050405020304" pitchFamily="18" charset="0"/>
                <a:cs typeface="Times New Roman" panose="02020603050405020304" pitchFamily="18" charset="0"/>
              </a:rPr>
              <a:t> Conflict Resolution</a:t>
            </a:r>
            <a:r>
              <a:rPr lang="en-US" b="0" i="0" dirty="0">
                <a:solidFill>
                  <a:srgbClr val="374151"/>
                </a:solidFill>
                <a:effectLst/>
                <a:latin typeface="Times New Roman" panose="02020603050405020304" pitchFamily="18" charset="0"/>
                <a:cs typeface="Times New Roman" panose="02020603050405020304" pitchFamily="18" charset="0"/>
              </a:rPr>
              <a:t>: Public administrators may be involved in conflict resolution and dispute management, especially when conflicts arise in the delivery of public services or in government decision-making processes.</a:t>
            </a:r>
            <a:endParaRPr lang="en-US" dirty="0">
              <a:solidFill>
                <a:srgbClr val="374151"/>
              </a:solidFill>
              <a:latin typeface="Times New Roman" panose="02020603050405020304" pitchFamily="18" charset="0"/>
              <a:cs typeface="Times New Roman" panose="02020603050405020304" pitchFamily="18" charset="0"/>
            </a:endParaRPr>
          </a:p>
          <a:p>
            <a:pPr marL="0" indent="0" algn="just">
              <a:buNone/>
            </a:pPr>
            <a:endParaRPr lang="en-US" b="1" dirty="0">
              <a:solidFill>
                <a:srgbClr val="374151"/>
              </a:solidFill>
              <a:latin typeface="Times New Roman" panose="02020603050405020304" pitchFamily="18" charset="0"/>
              <a:cs typeface="Times New Roman" panose="02020603050405020304" pitchFamily="18" charset="0"/>
            </a:endParaRPr>
          </a:p>
          <a:p>
            <a:pPr marL="0" indent="0" algn="just">
              <a:buNone/>
            </a:pPr>
            <a:r>
              <a:rPr lang="en-US" b="1" dirty="0">
                <a:solidFill>
                  <a:srgbClr val="374151"/>
                </a:solidFill>
                <a:latin typeface="Times New Roman" panose="02020603050405020304" pitchFamily="18" charset="0"/>
                <a:cs typeface="Times New Roman" panose="02020603050405020304" pitchFamily="18" charset="0"/>
              </a:rPr>
              <a:t>9.</a:t>
            </a:r>
            <a:r>
              <a:rPr lang="en-US" b="1" i="0" dirty="0">
                <a:effectLst/>
                <a:latin typeface="Times New Roman" panose="02020603050405020304" pitchFamily="18" charset="0"/>
                <a:cs typeface="Times New Roman" panose="02020603050405020304" pitchFamily="18" charset="0"/>
              </a:rPr>
              <a:t> Local, National, and International Levels</a:t>
            </a:r>
            <a:r>
              <a:rPr lang="en-US" b="0" i="0" dirty="0">
                <a:solidFill>
                  <a:srgbClr val="374151"/>
                </a:solidFill>
                <a:effectLst/>
                <a:latin typeface="Times New Roman" panose="02020603050405020304" pitchFamily="18" charset="0"/>
                <a:cs typeface="Times New Roman" panose="02020603050405020304" pitchFamily="18" charset="0"/>
              </a:rPr>
              <a:t>: Public administration operates at various levels of government, including local, regional, national, and international levels. Each level has its own set of challenges and responsibilities.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72544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9264A-9C50-AEDE-4142-C03A9CF8EAC6}"/>
              </a:ext>
            </a:extLst>
          </p:cNvPr>
          <p:cNvSpPr>
            <a:spLocks noGrp="1"/>
          </p:cNvSpPr>
          <p:nvPr>
            <p:ph type="title"/>
          </p:nvPr>
        </p:nvSpPr>
        <p:spPr/>
        <p:txBody>
          <a:bodyPr/>
          <a:lstStyle/>
          <a:p>
            <a:r>
              <a:rPr lang="en-IN" dirty="0"/>
              <a:t>Luther Gulick:</a:t>
            </a:r>
          </a:p>
        </p:txBody>
      </p:sp>
      <p:sp>
        <p:nvSpPr>
          <p:cNvPr id="3" name="Content Placeholder 2">
            <a:extLst>
              <a:ext uri="{FF2B5EF4-FFF2-40B4-BE49-F238E27FC236}">
                <a16:creationId xmlns:a16="http://schemas.microsoft.com/office/drawing/2014/main" id="{E5C08DA6-49C1-5A12-07F8-23CE15586D52}"/>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Luther Gulick, a pioneering figure in administrative management, made substantial contributions to organizational theory. His work, often associated with the POSDCORB framework, outlined the key functions of management: Planning, Organizing, Staffing, Directing, Coordinating, Reporting, and Budgeting. Gulick's principles aimed to bring clarity and efficiency to administrative processes, providing a systematic approach for managers. He stressed the importance of specialization, division of work, and clear lines of authority. Gulick's ideas, particularly on coordination through committees and decentralization, have had a lasting impact on administrative and organizational management, influencing the development of streamlined and effective structures in various institutions.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7523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6B5FE-F2E2-29BB-2468-541DCF278A6B}"/>
              </a:ext>
            </a:extLst>
          </p:cNvPr>
          <p:cNvSpPr>
            <a:spLocks noGrp="1"/>
          </p:cNvSpPr>
          <p:nvPr>
            <p:ph type="title"/>
          </p:nvPr>
        </p:nvSpPr>
        <p:spPr/>
        <p:txBody>
          <a:bodyPr/>
          <a:lstStyle/>
          <a:p>
            <a:r>
              <a:rPr lang="en-IN" b="1" dirty="0"/>
              <a:t>Gulick:</a:t>
            </a:r>
          </a:p>
        </p:txBody>
      </p:sp>
      <p:sp>
        <p:nvSpPr>
          <p:cNvPr id="3" name="Content Placeholder 2">
            <a:extLst>
              <a:ext uri="{FF2B5EF4-FFF2-40B4-BE49-F238E27FC236}">
                <a16:creationId xmlns:a16="http://schemas.microsoft.com/office/drawing/2014/main" id="{04D62AAE-6FC3-87CC-2CEF-EA95647B0E85}"/>
              </a:ext>
            </a:extLst>
          </p:cNvPr>
          <p:cNvSpPr>
            <a:spLocks noGrp="1"/>
          </p:cNvSpPr>
          <p:nvPr>
            <p:ph idx="1"/>
          </p:nvPr>
        </p:nvSpPr>
        <p:spPr/>
        <p:txBody>
          <a:bodyPr>
            <a:normAutofit fontScale="85000" lnSpcReduction="20000"/>
          </a:bodyPr>
          <a:lstStyle/>
          <a:p>
            <a:r>
              <a:rPr lang="en-IN" dirty="0"/>
              <a:t>Gulick gave 10 principles of organization. Those are:</a:t>
            </a:r>
          </a:p>
          <a:p>
            <a:r>
              <a:rPr lang="en-IN" dirty="0"/>
              <a:t>Division of Work or specialization</a:t>
            </a:r>
          </a:p>
          <a:p>
            <a:r>
              <a:rPr lang="en-IN" dirty="0"/>
              <a:t>Bases of departmental organisation</a:t>
            </a:r>
          </a:p>
          <a:p>
            <a:r>
              <a:rPr lang="en-IN" dirty="0"/>
              <a:t>Coordination through hierarchy</a:t>
            </a:r>
          </a:p>
          <a:p>
            <a:r>
              <a:rPr lang="en-IN" dirty="0"/>
              <a:t>Deliberate Coordination</a:t>
            </a:r>
          </a:p>
          <a:p>
            <a:r>
              <a:rPr lang="en-IN" dirty="0"/>
              <a:t>Coordination through Committees</a:t>
            </a:r>
          </a:p>
          <a:p>
            <a:r>
              <a:rPr lang="en-IN" dirty="0"/>
              <a:t>Decentralization</a:t>
            </a:r>
          </a:p>
          <a:p>
            <a:r>
              <a:rPr lang="en-IN" dirty="0"/>
              <a:t>Delegation</a:t>
            </a:r>
          </a:p>
          <a:p>
            <a:r>
              <a:rPr lang="en-IN" dirty="0"/>
              <a:t>Unity of Command</a:t>
            </a:r>
          </a:p>
          <a:p>
            <a:r>
              <a:rPr lang="en-IN" dirty="0"/>
              <a:t>Span of Control</a:t>
            </a:r>
          </a:p>
          <a:p>
            <a:r>
              <a:rPr lang="en-IN" dirty="0"/>
              <a:t>Line and Staff</a:t>
            </a:r>
          </a:p>
          <a:p>
            <a:endParaRPr lang="en-IN" dirty="0"/>
          </a:p>
          <a:p>
            <a:endParaRPr lang="en-IN" dirty="0"/>
          </a:p>
        </p:txBody>
      </p:sp>
    </p:spTree>
    <p:extLst>
      <p:ext uri="{BB962C8B-B14F-4D97-AF65-F5344CB8AC3E}">
        <p14:creationId xmlns:p14="http://schemas.microsoft.com/office/powerpoint/2010/main" val="16560412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73C1B-B9A9-A8D7-E3E4-DC33B68BF4E6}"/>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Division of Work or specialization:</a:t>
            </a:r>
            <a:endParaRPr lang="en-IN" dirty="0"/>
          </a:p>
        </p:txBody>
      </p:sp>
      <p:sp>
        <p:nvSpPr>
          <p:cNvPr id="3" name="Content Placeholder 2">
            <a:extLst>
              <a:ext uri="{FF2B5EF4-FFF2-40B4-BE49-F238E27FC236}">
                <a16:creationId xmlns:a16="http://schemas.microsoft.com/office/drawing/2014/main" id="{F296E324-8765-F297-0E76-8F8EF1E6A468}"/>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Gulick believed that breaking down tasks into smaller, specialized components enhances productivity and overall performance. Specialization of work allows individuals to focus on specific roles, leveraging their skills and expertise. This division also facilitates a more systematic approach to organizational </a:t>
            </a:r>
            <a:r>
              <a:rPr lang="en-US" dirty="0" err="1">
                <a:latin typeface="Times New Roman" panose="02020603050405020304" pitchFamily="18" charset="0"/>
                <a:cs typeface="Times New Roman" panose="02020603050405020304" pitchFamily="18" charset="0"/>
              </a:rPr>
              <a:t>processes.In</a:t>
            </a:r>
            <a:r>
              <a:rPr lang="en-US" dirty="0">
                <a:latin typeface="Times New Roman" panose="02020603050405020304" pitchFamily="18" charset="0"/>
                <a:cs typeface="Times New Roman" panose="02020603050405020304" pitchFamily="18" charset="0"/>
              </a:rPr>
              <a:t> essence, Gulick's ideas align with the principles of scientific management, where tasks are divided based on employees' capabilities to optimize efficiency. By allocating responsibilities according to employees' strengths, organizations can streamline operations and achieve better results. The division of work by Luther Gulick promotes a structured and organized approach to management, fostering collaboration and specialization for improved organizational effectiveness.</a:t>
            </a:r>
            <a:endParaRPr lang="en-IN"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142275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1EF52-9D87-4E39-70F8-2067E8D66209}"/>
              </a:ext>
            </a:extLst>
          </p:cNvPr>
          <p:cNvSpPr>
            <a:spLocks noGrp="1"/>
          </p:cNvSpPr>
          <p:nvPr>
            <p:ph type="title"/>
          </p:nvPr>
        </p:nvSpPr>
        <p:spPr/>
        <p:txBody>
          <a:bodyPr>
            <a:normAutofit fontScale="90000"/>
          </a:bodyPr>
          <a:lstStyle/>
          <a:p>
            <a:br>
              <a:rPr lang="en-IN" dirty="0"/>
            </a:br>
            <a:r>
              <a:rPr lang="en-IN" dirty="0"/>
              <a:t>Bases of departmental organisation</a:t>
            </a:r>
            <a:br>
              <a:rPr lang="en-IN" dirty="0"/>
            </a:br>
            <a:endParaRPr lang="en-IN" dirty="0"/>
          </a:p>
        </p:txBody>
      </p:sp>
      <p:sp>
        <p:nvSpPr>
          <p:cNvPr id="3" name="Content Placeholder 2">
            <a:extLst>
              <a:ext uri="{FF2B5EF4-FFF2-40B4-BE49-F238E27FC236}">
                <a16:creationId xmlns:a16="http://schemas.microsoft.com/office/drawing/2014/main" id="{7D8F5FF5-56DA-8CBD-1594-5E91440AFBD0}"/>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Luther Gulick's principles for departmental organization, often referred to as "DEPARTMENTALIZATION," are based on four key considerations: Function, Territory, Time, and Purpose. Function involves grouping tasks based on similarity, Territory organizes activities by geographical location, Time addresses chronological aspects, and Purpose focuses on specific objectives. Gulick's framework aims to create efficient and specialized departments, allowing organizations to tailor their structure to unique needs. By considering these bases, Gulick provided a flexible approach for managers to structure departments effectively, adapting to the diverse demands of different organizations and industries.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2346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4F50E-86AD-AF4D-285D-34C1C2D24A0F}"/>
              </a:ext>
            </a:extLst>
          </p:cNvPr>
          <p:cNvSpPr>
            <a:spLocks noGrp="1"/>
          </p:cNvSpPr>
          <p:nvPr>
            <p:ph type="title"/>
          </p:nvPr>
        </p:nvSpPr>
        <p:spPr/>
        <p:txBody>
          <a:bodyPr>
            <a:normAutofit fontScale="90000"/>
          </a:bodyPr>
          <a:lstStyle/>
          <a:p>
            <a:br>
              <a:rPr lang="en-IN" dirty="0"/>
            </a:br>
            <a:r>
              <a:rPr lang="en-IN" dirty="0"/>
              <a:t>Coordination through hierarchy:</a:t>
            </a:r>
            <a:br>
              <a:rPr lang="en-IN" dirty="0"/>
            </a:br>
            <a:endParaRPr lang="en-IN" dirty="0"/>
          </a:p>
        </p:txBody>
      </p:sp>
      <p:sp>
        <p:nvSpPr>
          <p:cNvPr id="3" name="Content Placeholder 2">
            <a:extLst>
              <a:ext uri="{FF2B5EF4-FFF2-40B4-BE49-F238E27FC236}">
                <a16:creationId xmlns:a16="http://schemas.microsoft.com/office/drawing/2014/main" id="{3981231D-172E-C36B-7689-5B8276E5E198}"/>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Luther Gulick emphasized the coordination of activities through a hierarchical structure within organizations. He introduced the concept of "Span of Control," suggesting that managers should oversee a limited number of subordinates for effective coordination. This hierarchical arrangement facilitates clear lines of communication and authority. Gulick believed that a well-structured hierarchy promotes coordination by reducing complexity and ensuring each level of management is responsible for a specific scope of tasks. Through a clear chain of command, information and directives flow efficiently, aiding in the seamless coordination of efforts throughout the organization.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9155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5A4AD-F56E-5A05-D20D-F6E3A520275C}"/>
              </a:ext>
            </a:extLst>
          </p:cNvPr>
          <p:cNvSpPr>
            <a:spLocks noGrp="1"/>
          </p:cNvSpPr>
          <p:nvPr>
            <p:ph type="title"/>
          </p:nvPr>
        </p:nvSpPr>
        <p:spPr/>
        <p:txBody>
          <a:bodyPr>
            <a:normAutofit fontScale="90000"/>
          </a:bodyPr>
          <a:lstStyle/>
          <a:p>
            <a:br>
              <a:rPr lang="en-IN" dirty="0"/>
            </a:br>
            <a:r>
              <a:rPr lang="en-IN" dirty="0"/>
              <a:t>Deliberate Coordination</a:t>
            </a:r>
            <a:br>
              <a:rPr lang="en-IN" dirty="0"/>
            </a:br>
            <a:endParaRPr lang="en-IN" dirty="0"/>
          </a:p>
        </p:txBody>
      </p:sp>
      <p:sp>
        <p:nvSpPr>
          <p:cNvPr id="3" name="Content Placeholder 2">
            <a:extLst>
              <a:ext uri="{FF2B5EF4-FFF2-40B4-BE49-F238E27FC236}">
                <a16:creationId xmlns:a16="http://schemas.microsoft.com/office/drawing/2014/main" id="{7C97F9B0-29EB-7C3A-A307-0F5930B51504}"/>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Luther Gulick highlighted the significance of "deliberate coordination" in organizational management. He stressed the intentional and conscious effort required to synchronize activities among different departments and levels within an organization. Gulick advocated for systematic planning, clear communication channels, and collaboration to achieve deliberate coordination. By proactively addressing potential conflicts and aligning goals, organizations can enhance overall efficiency. Gulick's emphasis on deliberate coordination underscores the importance of strategic thinking and intentional efforts to harmonize various functions, ensuring that resources and efforts are synergistically directed towards common objectives. This approach contributes to a more streamlined and effective organizational structure.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920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98344-9589-8087-2FE5-DE80667DEDF3}"/>
              </a:ext>
            </a:extLst>
          </p:cNvPr>
          <p:cNvSpPr>
            <a:spLocks noGrp="1"/>
          </p:cNvSpPr>
          <p:nvPr>
            <p:ph type="title"/>
          </p:nvPr>
        </p:nvSpPr>
        <p:spPr/>
        <p:txBody>
          <a:bodyPr>
            <a:normAutofit fontScale="90000"/>
          </a:bodyPr>
          <a:lstStyle/>
          <a:p>
            <a:br>
              <a:rPr lang="en-IN" dirty="0"/>
            </a:br>
            <a:r>
              <a:rPr lang="en-IN" dirty="0"/>
              <a:t>Coordination through Committees</a:t>
            </a:r>
            <a:br>
              <a:rPr lang="en-IN" dirty="0"/>
            </a:br>
            <a:endParaRPr lang="en-IN" dirty="0"/>
          </a:p>
        </p:txBody>
      </p:sp>
      <p:sp>
        <p:nvSpPr>
          <p:cNvPr id="3" name="Content Placeholder 2">
            <a:extLst>
              <a:ext uri="{FF2B5EF4-FFF2-40B4-BE49-F238E27FC236}">
                <a16:creationId xmlns:a16="http://schemas.microsoft.com/office/drawing/2014/main" id="{0CCEF2F2-FCA2-C52A-28C9-BF0308FAAB28}"/>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Luther Gulick emphasized coordination through committees as a means to facilitate collaboration and decision-making in organizations. He introduced the idea of "Committee Management," emphasizing that committees can bring diverse perspectives together to address complex issues. Gulick believed that committees promote inclusivity, encourage information sharing, and enhance problem-solving. By breaking down tasks into smaller, specialized groups, organizations can achieve more effective coordination. Gulick's approach underlines the importance of structured committee systems to ensure comprehensive decision-making processes, foster communication, and ultimately contribute to a well-coordinated and balanced organizational environment.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4189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00E64-EFC3-1615-302A-BE8FBBE11E34}"/>
              </a:ext>
            </a:extLst>
          </p:cNvPr>
          <p:cNvSpPr>
            <a:spLocks noGrp="1"/>
          </p:cNvSpPr>
          <p:nvPr>
            <p:ph type="title"/>
          </p:nvPr>
        </p:nvSpPr>
        <p:spPr/>
        <p:txBody>
          <a:bodyPr>
            <a:normAutofit fontScale="90000"/>
          </a:bodyPr>
          <a:lstStyle/>
          <a:p>
            <a:br>
              <a:rPr lang="en-IN" dirty="0"/>
            </a:br>
            <a:r>
              <a:rPr lang="en-IN" dirty="0"/>
              <a:t>Decentralization</a:t>
            </a:r>
            <a:br>
              <a:rPr lang="en-IN" dirty="0"/>
            </a:br>
            <a:endParaRPr lang="en-IN" dirty="0"/>
          </a:p>
        </p:txBody>
      </p:sp>
      <p:sp>
        <p:nvSpPr>
          <p:cNvPr id="3" name="Content Placeholder 2">
            <a:extLst>
              <a:ext uri="{FF2B5EF4-FFF2-40B4-BE49-F238E27FC236}">
                <a16:creationId xmlns:a16="http://schemas.microsoft.com/office/drawing/2014/main" id="{4ACA2C5B-2CC3-63F3-1C60-C3650DE77DEE}"/>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Luther Gulick advocated for decentralization in organizational management, promoting the distribution of authority and decision-making across various levels. He argued that decentralization allows for quicker responses to local challenges, encourages innovation, and fosters a sense of ownership among employees. Gulick recognized that not all decisions should be centralized and suggested a balance, where routine tasks are handled at lower levels while strategic decisions remain at the top. This approach enhances organizational adaptability and responsiveness. Gulick's emphasis on decentralization aligns with the idea that empowering individuals throughout the hierarchy can lead to more effective and agile organizations.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5625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A404F-A09C-D93A-CDD4-48197B862096}"/>
              </a:ext>
            </a:extLst>
          </p:cNvPr>
          <p:cNvSpPr>
            <a:spLocks noGrp="1"/>
          </p:cNvSpPr>
          <p:nvPr>
            <p:ph type="title"/>
          </p:nvPr>
        </p:nvSpPr>
        <p:spPr/>
        <p:txBody>
          <a:bodyPr>
            <a:normAutofit fontScale="90000"/>
          </a:bodyPr>
          <a:lstStyle/>
          <a:p>
            <a:br>
              <a:rPr lang="en-IN" dirty="0"/>
            </a:br>
            <a:r>
              <a:rPr lang="en-IN" dirty="0"/>
              <a:t>Delegation</a:t>
            </a:r>
            <a:br>
              <a:rPr lang="en-IN" dirty="0"/>
            </a:br>
            <a:endParaRPr lang="en-IN" dirty="0"/>
          </a:p>
        </p:txBody>
      </p:sp>
      <p:sp>
        <p:nvSpPr>
          <p:cNvPr id="3" name="Content Placeholder 2">
            <a:extLst>
              <a:ext uri="{FF2B5EF4-FFF2-40B4-BE49-F238E27FC236}">
                <a16:creationId xmlns:a16="http://schemas.microsoft.com/office/drawing/2014/main" id="{4766E568-CD5A-5FC6-89C2-E928DC34AC32}"/>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Luther Gulick emphasized delegation as a crucial aspect of effective management. He coined the term "DIVISION OF WORK" to highlight the necessity of dividing tasks and assigning responsibilities to achieve organizational goals. Gulick argued that delegation empowers individuals at various levels, allowing them to take ownership of specific functions. He believed that managers should delegate authority based on competence and expertise, enabling efficient decision-making and resource utilization. Gulick's perspective on delegation underscores its role in promoting accountability, skill development, and overall organizational efficiency by distributing tasks to those best suited to handle them, fostering a more agile and responsive workplace.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2962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26BFA-AA9F-288B-E20B-25977B66EB2E}"/>
              </a:ext>
            </a:extLst>
          </p:cNvPr>
          <p:cNvSpPr>
            <a:spLocks noGrp="1"/>
          </p:cNvSpPr>
          <p:nvPr>
            <p:ph type="title"/>
          </p:nvPr>
        </p:nvSpPr>
        <p:spPr/>
        <p:txBody>
          <a:bodyPr>
            <a:normAutofit fontScale="90000"/>
          </a:bodyPr>
          <a:lstStyle/>
          <a:p>
            <a:br>
              <a:rPr lang="en-IN" dirty="0"/>
            </a:br>
            <a:r>
              <a:rPr lang="en-IN" dirty="0"/>
              <a:t>Unity of Command</a:t>
            </a:r>
            <a:br>
              <a:rPr lang="en-IN" dirty="0"/>
            </a:br>
            <a:endParaRPr lang="en-IN" dirty="0"/>
          </a:p>
        </p:txBody>
      </p:sp>
      <p:sp>
        <p:nvSpPr>
          <p:cNvPr id="3" name="Content Placeholder 2">
            <a:extLst>
              <a:ext uri="{FF2B5EF4-FFF2-40B4-BE49-F238E27FC236}">
                <a16:creationId xmlns:a16="http://schemas.microsoft.com/office/drawing/2014/main" id="{7311B759-D079-9FD7-F1CE-1A7F7C772A13}"/>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Luther Gulick's principle of "Unity of Command" emphasizes the importance of a clear and singular line of authority within an organization. He argued that each subordinate should report to only one superior to avoid confusion and ensure accountability. By adhering to this principle, Gulick aimed to streamline communication, reduce conflicting instructions, and enhance organizational efficiency. Unity of Command promotes a more straightforward chain of responsibility, enabling better coordination and decision-making. This principle remains integral in organizational structures, emphasizing the significance of a cohesive reporting hierarchy for effective management and execution of tasks.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3215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A14AED-876A-C23B-688D-A439612194C7}"/>
              </a:ext>
            </a:extLst>
          </p:cNvPr>
          <p:cNvSpPr>
            <a:spLocks noGrp="1"/>
          </p:cNvSpPr>
          <p:nvPr>
            <p:ph idx="1"/>
          </p:nvPr>
        </p:nvSpPr>
        <p:spPr/>
        <p:txBody>
          <a:bodyPr>
            <a:normAutofit/>
          </a:bodyPr>
          <a:lstStyle/>
          <a:p>
            <a:pPr marL="0" indent="0" algn="just">
              <a:buNone/>
            </a:pPr>
            <a:r>
              <a:rPr lang="en-IN" b="1" dirty="0">
                <a:latin typeface="Times New Roman" panose="02020603050405020304" pitchFamily="18" charset="0"/>
                <a:cs typeface="Times New Roman" panose="02020603050405020304" pitchFamily="18" charset="0"/>
              </a:rPr>
              <a:t>10.</a:t>
            </a:r>
            <a:r>
              <a:rPr lang="en-US" b="1" i="0" dirty="0">
                <a:effectLst/>
                <a:latin typeface="Times New Roman" panose="02020603050405020304" pitchFamily="18" charset="0"/>
                <a:cs typeface="Times New Roman" panose="02020603050405020304" pitchFamily="18" charset="0"/>
              </a:rPr>
              <a:t>Interdisciplinary Field</a:t>
            </a:r>
            <a:r>
              <a:rPr lang="en-US" b="0" i="0" dirty="0">
                <a:solidFill>
                  <a:srgbClr val="374151"/>
                </a:solidFill>
                <a:effectLst/>
                <a:latin typeface="Times New Roman" panose="02020603050405020304" pitchFamily="18" charset="0"/>
                <a:cs typeface="Times New Roman" panose="02020603050405020304" pitchFamily="18" charset="0"/>
              </a:rPr>
              <a:t>: Public administration is an interdisciplinary field that draws on principles and concepts from areas such as political science, management, economics, law, sociology, and public policy.</a:t>
            </a:r>
          </a:p>
          <a:p>
            <a:pPr marL="0" indent="0" algn="just">
              <a:buNone/>
            </a:pPr>
            <a:endParaRPr lang="en-US" dirty="0">
              <a:solidFill>
                <a:srgbClr val="374151"/>
              </a:solidFill>
              <a:latin typeface="Times New Roman" panose="02020603050405020304" pitchFamily="18" charset="0"/>
              <a:cs typeface="Times New Roman" panose="02020603050405020304" pitchFamily="18" charset="0"/>
            </a:endParaRPr>
          </a:p>
          <a:p>
            <a:pPr marL="0" indent="0" algn="just">
              <a:buNone/>
            </a:pPr>
            <a:r>
              <a:rPr lang="en-US" dirty="0">
                <a:solidFill>
                  <a:srgbClr val="374151"/>
                </a:solidFill>
                <a:latin typeface="Times New Roman" panose="02020603050405020304" pitchFamily="18" charset="0"/>
                <a:cs typeface="Times New Roman" panose="02020603050405020304" pitchFamily="18" charset="0"/>
              </a:rPr>
              <a:t>P</a:t>
            </a:r>
            <a:r>
              <a:rPr lang="en-US" b="0" i="0" dirty="0">
                <a:solidFill>
                  <a:srgbClr val="374151"/>
                </a:solidFill>
                <a:effectLst/>
                <a:latin typeface="Times New Roman" panose="02020603050405020304" pitchFamily="18" charset="0"/>
                <a:cs typeface="Times New Roman" panose="02020603050405020304" pitchFamily="18" charset="0"/>
              </a:rPr>
              <a:t>ublic administration is a multifaceted field that encompasses the organization, management, and implementation of government functions and services. It plays a vital role in the effective functioning of governments and the provision of services to citizens. The precise definition and scope of public administration can vary depending on the context and perspective from which it is viewed.</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2426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0F97F-E9E6-46D6-4993-6F4B435C5FB5}"/>
              </a:ext>
            </a:extLst>
          </p:cNvPr>
          <p:cNvSpPr>
            <a:spLocks noGrp="1"/>
          </p:cNvSpPr>
          <p:nvPr>
            <p:ph type="title"/>
          </p:nvPr>
        </p:nvSpPr>
        <p:spPr/>
        <p:txBody>
          <a:bodyPr>
            <a:normAutofit fontScale="90000"/>
          </a:bodyPr>
          <a:lstStyle/>
          <a:p>
            <a:br>
              <a:rPr lang="en-IN" dirty="0"/>
            </a:br>
            <a:r>
              <a:rPr lang="en-IN" dirty="0"/>
              <a:t>Span of Control:</a:t>
            </a:r>
            <a:br>
              <a:rPr lang="en-IN" dirty="0"/>
            </a:br>
            <a:endParaRPr lang="en-IN" dirty="0"/>
          </a:p>
        </p:txBody>
      </p:sp>
      <p:sp>
        <p:nvSpPr>
          <p:cNvPr id="3" name="Content Placeholder 2">
            <a:extLst>
              <a:ext uri="{FF2B5EF4-FFF2-40B4-BE49-F238E27FC236}">
                <a16:creationId xmlns:a16="http://schemas.microsoft.com/office/drawing/2014/main" id="{78FA4476-70FD-C28C-A0D3-4B8CFACE4926}"/>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Luther Gulick's concept of "Span of Control" refers to the optimal number of subordinates a manager can effectively oversee. He argued that a manageable span ensures efficient communication and supervision within an organization. Gulick believed that a narrow span, with fewer subordinates per manager, facilitates close supervision but can lead to a hierarchical and bureaucratic structure. On the other hand, a wide span, with more subordinates, promotes efficiency but challenges control. Gulick emphasized finding the right balance, tailoring the span of control based on the nature of tasks and the organization's needs, to achieve both effective management and operational efficiency.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0874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9E9FD-5C48-4174-3661-3E1437F9F2EF}"/>
              </a:ext>
            </a:extLst>
          </p:cNvPr>
          <p:cNvSpPr>
            <a:spLocks noGrp="1"/>
          </p:cNvSpPr>
          <p:nvPr>
            <p:ph type="title"/>
          </p:nvPr>
        </p:nvSpPr>
        <p:spPr/>
        <p:txBody>
          <a:bodyPr>
            <a:normAutofit fontScale="90000"/>
          </a:bodyPr>
          <a:lstStyle/>
          <a:p>
            <a:br>
              <a:rPr lang="en-IN" dirty="0"/>
            </a:br>
            <a:r>
              <a:rPr lang="en-IN" dirty="0"/>
              <a:t>Line and Staff:</a:t>
            </a:r>
            <a:br>
              <a:rPr lang="en-IN" dirty="0"/>
            </a:br>
            <a:endParaRPr lang="en-IN" dirty="0"/>
          </a:p>
        </p:txBody>
      </p:sp>
      <p:sp>
        <p:nvSpPr>
          <p:cNvPr id="3" name="Content Placeholder 2">
            <a:extLst>
              <a:ext uri="{FF2B5EF4-FFF2-40B4-BE49-F238E27FC236}">
                <a16:creationId xmlns:a16="http://schemas.microsoft.com/office/drawing/2014/main" id="{44304015-5705-F5E1-5BD7-CE9CCE933994}"/>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Luther Gulick introduced the concept of "Line and Staff Organization," emphasizing a dual structure within organizations. The "line" represents the chain of command responsible for direct operational activities, while the "staff" provides specialized support and advice to enhance decision-making. Gulick believed this division optimizes efficiency by allowing specialized expertise without burdening line managers with non-core functions. This structure facilitates a balance between operational execution and strategic planning. Line and staff organization aims to achieve synergy, with the line focused on execution and the staff providing expertise, contributing to a well-coordinated and effective organizational system.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87417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1E79C-489C-0597-C0D8-F21DF8333451}"/>
              </a:ext>
            </a:extLst>
          </p:cNvPr>
          <p:cNvSpPr>
            <a:spLocks noGrp="1"/>
          </p:cNvSpPr>
          <p:nvPr>
            <p:ph type="title"/>
          </p:nvPr>
        </p:nvSpPr>
        <p:spPr/>
        <p:txBody>
          <a:bodyPr/>
          <a:lstStyle/>
          <a:p>
            <a:r>
              <a:rPr lang="en-IN" dirty="0" err="1"/>
              <a:t>Urwick</a:t>
            </a:r>
            <a:r>
              <a:rPr lang="en-IN" dirty="0"/>
              <a:t>:</a:t>
            </a:r>
          </a:p>
        </p:txBody>
      </p:sp>
      <p:sp>
        <p:nvSpPr>
          <p:cNvPr id="3" name="Content Placeholder 2">
            <a:extLst>
              <a:ext uri="{FF2B5EF4-FFF2-40B4-BE49-F238E27FC236}">
                <a16:creationId xmlns:a16="http://schemas.microsoft.com/office/drawing/2014/main" id="{CC6CF616-11AE-D6ED-0585-785A0AE9E93E}"/>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Lyndall Fownes </a:t>
            </a:r>
            <a:r>
              <a:rPr lang="en-US" dirty="0" err="1">
                <a:latin typeface="Times New Roman" panose="02020603050405020304" pitchFamily="18" charset="0"/>
                <a:cs typeface="Times New Roman" panose="02020603050405020304" pitchFamily="18" charset="0"/>
              </a:rPr>
              <a:t>Urwick</a:t>
            </a:r>
            <a:r>
              <a:rPr lang="en-US" dirty="0">
                <a:latin typeface="Times New Roman" panose="02020603050405020304" pitchFamily="18" charset="0"/>
                <a:cs typeface="Times New Roman" panose="02020603050405020304" pitchFamily="18" charset="0"/>
              </a:rPr>
              <a:t>, a renowned management theorist, made significant contributions to the field of administrative management. His work focused on refining and systematizing administrative principles for effective organizational functioning. </a:t>
            </a:r>
            <a:r>
              <a:rPr lang="en-US" dirty="0" err="1">
                <a:latin typeface="Times New Roman" panose="02020603050405020304" pitchFamily="18" charset="0"/>
                <a:cs typeface="Times New Roman" panose="02020603050405020304" pitchFamily="18" charset="0"/>
              </a:rPr>
              <a:t>Urwick</a:t>
            </a:r>
            <a:r>
              <a:rPr lang="en-US" dirty="0">
                <a:latin typeface="Times New Roman" panose="02020603050405020304" pitchFamily="18" charset="0"/>
                <a:cs typeface="Times New Roman" panose="02020603050405020304" pitchFamily="18" charset="0"/>
              </a:rPr>
              <a:t> emphasized the importance of coordinating human efforts toward common goals and outlined key principles, such as unity of command, scalar principle, and span of control. He believed in aligning organizational structure with objectives and advocated for a balance between centralization and decentralization. </a:t>
            </a:r>
            <a:r>
              <a:rPr lang="en-US" dirty="0" err="1">
                <a:latin typeface="Times New Roman" panose="02020603050405020304" pitchFamily="18" charset="0"/>
                <a:cs typeface="Times New Roman" panose="02020603050405020304" pitchFamily="18" charset="0"/>
              </a:rPr>
              <a:t>Urwick's</a:t>
            </a:r>
            <a:r>
              <a:rPr lang="en-US" dirty="0">
                <a:latin typeface="Times New Roman" panose="02020603050405020304" pitchFamily="18" charset="0"/>
                <a:cs typeface="Times New Roman" panose="02020603050405020304" pitchFamily="18" charset="0"/>
              </a:rPr>
              <a:t> ideas influenced modern management practices, emphasizing the need for structured administrative systems to enhance efficiency and achieve organizational objectives.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9074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C0F5B-DFBA-473B-BB9A-42196B967D36}"/>
              </a:ext>
            </a:extLst>
          </p:cNvPr>
          <p:cNvSpPr>
            <a:spLocks noGrp="1"/>
          </p:cNvSpPr>
          <p:nvPr>
            <p:ph idx="1"/>
          </p:nvPr>
        </p:nvSpPr>
        <p:spPr/>
        <p:txBody>
          <a:bodyPr>
            <a:normAutofit lnSpcReduction="10000"/>
          </a:bodyPr>
          <a:lstStyle/>
          <a:p>
            <a:r>
              <a:rPr lang="en-US" b="0" i="0" dirty="0" err="1">
                <a:solidFill>
                  <a:srgbClr val="202124"/>
                </a:solidFill>
                <a:effectLst/>
                <a:latin typeface="Google Sans"/>
              </a:rPr>
              <a:t>Urwick</a:t>
            </a:r>
            <a:r>
              <a:rPr lang="en-US" b="0" i="0" dirty="0">
                <a:solidFill>
                  <a:srgbClr val="202124"/>
                </a:solidFill>
                <a:effectLst/>
                <a:latin typeface="Google Sans"/>
              </a:rPr>
              <a:t> provided eight principles of organization. They are </a:t>
            </a:r>
          </a:p>
          <a:p>
            <a:r>
              <a:rPr lang="en-US" b="0" i="0" dirty="0">
                <a:solidFill>
                  <a:srgbClr val="202124"/>
                </a:solidFill>
                <a:effectLst/>
                <a:latin typeface="Google Sans"/>
              </a:rPr>
              <a:t>(1) The principle of objectives </a:t>
            </a:r>
          </a:p>
          <a:p>
            <a:r>
              <a:rPr lang="en-US" b="0" i="0" dirty="0">
                <a:solidFill>
                  <a:srgbClr val="202124"/>
                </a:solidFill>
                <a:effectLst/>
                <a:latin typeface="Google Sans"/>
              </a:rPr>
              <a:t>(2) The principle of correspondence</a:t>
            </a:r>
          </a:p>
          <a:p>
            <a:r>
              <a:rPr lang="en-US" b="0" i="0" dirty="0">
                <a:solidFill>
                  <a:srgbClr val="202124"/>
                </a:solidFill>
                <a:effectLst/>
                <a:latin typeface="Google Sans"/>
              </a:rPr>
              <a:t>(3) The principle of responsibility</a:t>
            </a:r>
          </a:p>
          <a:p>
            <a:r>
              <a:rPr lang="en-US" b="0" i="0" dirty="0">
                <a:solidFill>
                  <a:srgbClr val="202124"/>
                </a:solidFill>
                <a:effectLst/>
                <a:latin typeface="Google Sans"/>
              </a:rPr>
              <a:t>(4) The scalar principle</a:t>
            </a:r>
          </a:p>
          <a:p>
            <a:r>
              <a:rPr lang="en-US" b="0" i="0" dirty="0">
                <a:solidFill>
                  <a:srgbClr val="202124"/>
                </a:solidFill>
                <a:effectLst/>
                <a:latin typeface="Google Sans"/>
              </a:rPr>
              <a:t>(5) The principle of span of control</a:t>
            </a:r>
          </a:p>
          <a:p>
            <a:r>
              <a:rPr lang="en-US" b="0" i="0" dirty="0">
                <a:solidFill>
                  <a:srgbClr val="202124"/>
                </a:solidFill>
                <a:effectLst/>
                <a:latin typeface="Google Sans"/>
              </a:rPr>
              <a:t>(6) The principle of specialization</a:t>
            </a:r>
          </a:p>
          <a:p>
            <a:r>
              <a:rPr lang="en-US" b="0" i="0" dirty="0">
                <a:solidFill>
                  <a:srgbClr val="202124"/>
                </a:solidFill>
                <a:effectLst/>
                <a:latin typeface="Google Sans"/>
              </a:rPr>
              <a:t>(7) The principle of coordination</a:t>
            </a:r>
          </a:p>
          <a:p>
            <a:r>
              <a:rPr lang="en-US" b="0" i="0" dirty="0">
                <a:solidFill>
                  <a:srgbClr val="202124"/>
                </a:solidFill>
                <a:effectLst/>
                <a:latin typeface="Google Sans"/>
              </a:rPr>
              <a:t>(8) The principle of definition</a:t>
            </a:r>
            <a:endParaRPr lang="en-IN" dirty="0"/>
          </a:p>
          <a:p>
            <a:endParaRPr lang="en-IN" dirty="0"/>
          </a:p>
        </p:txBody>
      </p:sp>
    </p:spTree>
    <p:extLst>
      <p:ext uri="{BB962C8B-B14F-4D97-AF65-F5344CB8AC3E}">
        <p14:creationId xmlns:p14="http://schemas.microsoft.com/office/powerpoint/2010/main" val="16136918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AD47E-CFD3-4969-1334-A2F8C9461227}"/>
              </a:ext>
            </a:extLst>
          </p:cNvPr>
          <p:cNvSpPr>
            <a:spLocks noGrp="1"/>
          </p:cNvSpPr>
          <p:nvPr>
            <p:ph type="title"/>
          </p:nvPr>
        </p:nvSpPr>
        <p:spPr/>
        <p:txBody>
          <a:bodyPr>
            <a:normAutofit fontScale="90000"/>
          </a:bodyPr>
          <a:lstStyle/>
          <a:p>
            <a:br>
              <a:rPr lang="en-US" b="0" i="0" dirty="0">
                <a:solidFill>
                  <a:srgbClr val="202124"/>
                </a:solidFill>
                <a:effectLst/>
                <a:latin typeface="Google Sans"/>
              </a:rPr>
            </a:br>
            <a:r>
              <a:rPr lang="en-US" b="0" i="0" dirty="0">
                <a:solidFill>
                  <a:srgbClr val="202124"/>
                </a:solidFill>
                <a:effectLst/>
                <a:latin typeface="Google Sans"/>
              </a:rPr>
              <a:t>The principle of objectives </a:t>
            </a:r>
            <a:br>
              <a:rPr lang="en-US" b="0" i="0" dirty="0">
                <a:solidFill>
                  <a:srgbClr val="202124"/>
                </a:solidFill>
                <a:effectLst/>
                <a:latin typeface="Google Sans"/>
              </a:rPr>
            </a:br>
            <a:endParaRPr lang="en-IN" dirty="0"/>
          </a:p>
        </p:txBody>
      </p:sp>
      <p:sp>
        <p:nvSpPr>
          <p:cNvPr id="3" name="Content Placeholder 2">
            <a:extLst>
              <a:ext uri="{FF2B5EF4-FFF2-40B4-BE49-F238E27FC236}">
                <a16:creationId xmlns:a16="http://schemas.microsoft.com/office/drawing/2014/main" id="{8F3DF17E-68C6-E068-3B74-AFBD23686E27}"/>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Luther Gulick highlighted the significance of "deliberate coordination" in organizational management. He stressed the intentional and conscious effort required to synchronize activities among different departments and levels within an organization. Gulick advocated for systematic planning, clear communication channels, and collaboration to achieve deliberate coordination. By proactively addressing potential conflicts and aligning goals, organizations can enhance overall efficiency. Gulick's emphasis on deliberate coordination underscores the importance of strategic thinking and intentional efforts to harmonize various functions, ensuring that resources and efforts are synergistically directed towards common objectives. This approach contributes to a more streamlined and effective organizational structure.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7553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F2D20-7475-17F1-E844-92982C26B3A1}"/>
              </a:ext>
            </a:extLst>
          </p:cNvPr>
          <p:cNvSpPr>
            <a:spLocks noGrp="1"/>
          </p:cNvSpPr>
          <p:nvPr>
            <p:ph type="title"/>
          </p:nvPr>
        </p:nvSpPr>
        <p:spPr/>
        <p:txBody>
          <a:bodyPr>
            <a:normAutofit fontScale="90000"/>
          </a:bodyPr>
          <a:lstStyle/>
          <a:p>
            <a:br>
              <a:rPr lang="en-US" b="0" i="0" dirty="0">
                <a:solidFill>
                  <a:srgbClr val="202124"/>
                </a:solidFill>
                <a:effectLst/>
                <a:latin typeface="Google Sans"/>
              </a:rPr>
            </a:br>
            <a:r>
              <a:rPr lang="en-US" b="0" i="0" dirty="0">
                <a:solidFill>
                  <a:srgbClr val="202124"/>
                </a:solidFill>
                <a:effectLst/>
                <a:latin typeface="Google Sans"/>
              </a:rPr>
              <a:t>The principle of correspondence</a:t>
            </a:r>
            <a:br>
              <a:rPr lang="en-US" b="0" i="0" dirty="0">
                <a:solidFill>
                  <a:srgbClr val="202124"/>
                </a:solidFill>
                <a:effectLst/>
                <a:latin typeface="Google Sans"/>
              </a:rPr>
            </a:br>
            <a:endParaRPr lang="en-IN" dirty="0"/>
          </a:p>
        </p:txBody>
      </p:sp>
      <p:sp>
        <p:nvSpPr>
          <p:cNvPr id="3" name="Content Placeholder 2">
            <a:extLst>
              <a:ext uri="{FF2B5EF4-FFF2-40B4-BE49-F238E27FC236}">
                <a16:creationId xmlns:a16="http://schemas.microsoft.com/office/drawing/2014/main" id="{263380A0-8297-5E3C-756A-C313D547B3A4}"/>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Henry Fayol's principle of correspondence emphasizes the need for coordination between individual interests and organizational objectives. He argued that there should be a harmonious relationship between employees' personal goals and the goals of the organization. Fayol believed that aligning these interests reduces conflicts and enhances overall efficiency. This principle underscores the importance of creating a work environment where employees see personal success linked to organizational success, fostering a sense of unity and collaboration. Fayol's principle of correspondence recognizes the interdependence of individual and organizational interests, aiming to create a cohesive and cooperative atmosphere within the workplace.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89008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63757-6D50-BC75-8F6C-320824E7E4D8}"/>
              </a:ext>
            </a:extLst>
          </p:cNvPr>
          <p:cNvSpPr>
            <a:spLocks noGrp="1"/>
          </p:cNvSpPr>
          <p:nvPr>
            <p:ph type="title"/>
          </p:nvPr>
        </p:nvSpPr>
        <p:spPr/>
        <p:txBody>
          <a:bodyPr>
            <a:normAutofit fontScale="90000"/>
          </a:bodyPr>
          <a:lstStyle/>
          <a:p>
            <a:br>
              <a:rPr lang="en-US" dirty="0">
                <a:solidFill>
                  <a:srgbClr val="202124"/>
                </a:solidFill>
                <a:latin typeface="Google Sans"/>
              </a:rPr>
            </a:br>
            <a:r>
              <a:rPr lang="en-US" dirty="0">
                <a:solidFill>
                  <a:srgbClr val="202124"/>
                </a:solidFill>
                <a:latin typeface="Google Sans"/>
              </a:rPr>
              <a:t>T</a:t>
            </a:r>
            <a:r>
              <a:rPr lang="en-US" b="0" i="0" dirty="0">
                <a:solidFill>
                  <a:srgbClr val="202124"/>
                </a:solidFill>
                <a:effectLst/>
                <a:latin typeface="Google Sans"/>
              </a:rPr>
              <a:t>he principle of responsibility</a:t>
            </a:r>
            <a:br>
              <a:rPr lang="en-US" b="0" i="0" dirty="0">
                <a:solidFill>
                  <a:srgbClr val="202124"/>
                </a:solidFill>
                <a:effectLst/>
                <a:latin typeface="Google Sans"/>
              </a:rPr>
            </a:br>
            <a:endParaRPr lang="en-IN" dirty="0"/>
          </a:p>
        </p:txBody>
      </p:sp>
      <p:sp>
        <p:nvSpPr>
          <p:cNvPr id="3" name="Content Placeholder 2">
            <a:extLst>
              <a:ext uri="{FF2B5EF4-FFF2-40B4-BE49-F238E27FC236}">
                <a16:creationId xmlns:a16="http://schemas.microsoft.com/office/drawing/2014/main" id="{B2282B61-0455-9873-582D-59AFDCD98FD5}"/>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Henry Fayol's principle of responsibility underscores the idea that authority and accountability should go hand in hand within an organization. According to Fayol, individuals in positions of authority must be willing to take responsibility for their decisions and actions. He argued that clear lines of authority promote effective management, as it ensures that those who make decisions are also answerable for the outcomes. Fayol's principle of responsibility encourages a sense of ownership and commitment among managers, fostering a more accountable and reliable organizational structure. This principle remains relevant today, emphasizing the importance of a responsible and empowered leadership within any well-functioning organization.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23416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286E8-6171-D2D7-1009-7CC14079FAC7}"/>
              </a:ext>
            </a:extLst>
          </p:cNvPr>
          <p:cNvSpPr>
            <a:spLocks noGrp="1"/>
          </p:cNvSpPr>
          <p:nvPr>
            <p:ph type="title"/>
          </p:nvPr>
        </p:nvSpPr>
        <p:spPr/>
        <p:txBody>
          <a:bodyPr>
            <a:normAutofit fontScale="90000"/>
          </a:bodyPr>
          <a:lstStyle/>
          <a:p>
            <a:br>
              <a:rPr lang="en-US" dirty="0">
                <a:solidFill>
                  <a:srgbClr val="202124"/>
                </a:solidFill>
                <a:latin typeface="Google Sans"/>
              </a:rPr>
            </a:br>
            <a:r>
              <a:rPr lang="en-US" dirty="0">
                <a:solidFill>
                  <a:srgbClr val="202124"/>
                </a:solidFill>
                <a:latin typeface="Google Sans"/>
              </a:rPr>
              <a:t>T</a:t>
            </a:r>
            <a:r>
              <a:rPr lang="en-US" b="0" i="0" dirty="0">
                <a:solidFill>
                  <a:srgbClr val="202124"/>
                </a:solidFill>
                <a:effectLst/>
                <a:latin typeface="Google Sans"/>
              </a:rPr>
              <a:t>he scalar principle</a:t>
            </a:r>
            <a:br>
              <a:rPr lang="en-US" b="0" i="0" dirty="0">
                <a:solidFill>
                  <a:srgbClr val="202124"/>
                </a:solidFill>
                <a:effectLst/>
                <a:latin typeface="Google Sans"/>
              </a:rPr>
            </a:br>
            <a:endParaRPr lang="en-IN" dirty="0"/>
          </a:p>
        </p:txBody>
      </p:sp>
      <p:sp>
        <p:nvSpPr>
          <p:cNvPr id="3" name="Content Placeholder 2">
            <a:extLst>
              <a:ext uri="{FF2B5EF4-FFF2-40B4-BE49-F238E27FC236}">
                <a16:creationId xmlns:a16="http://schemas.microsoft.com/office/drawing/2014/main" id="{3D797584-D9DA-D551-0373-12D84EC8AAC4}"/>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Henry Fayol's scalar principle, also known as the scalar chain, emphasizes the importance of a clear and unbroken chain of command within an organization. According to this principle, there should be a direct line of communication and authority from the highest level of management to the lowest. Fayol argued that this scalar chain facilitates efficient decision-making, reduces misunderstandings, and ensures that information flows smoothly through the organizational hierarchy. By adhering to a well-defined chain of command, Fayol believed that organizations could maintain order, coordination, and effective management of tasks. The scalar principle remains influential in shaping organizational structures and communication strategies.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11793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DF69-E715-22E9-A3C9-B1EBBAA41AD6}"/>
              </a:ext>
            </a:extLst>
          </p:cNvPr>
          <p:cNvSpPr>
            <a:spLocks noGrp="1"/>
          </p:cNvSpPr>
          <p:nvPr>
            <p:ph type="title"/>
          </p:nvPr>
        </p:nvSpPr>
        <p:spPr/>
        <p:txBody>
          <a:bodyPr>
            <a:normAutofit fontScale="90000"/>
          </a:bodyPr>
          <a:lstStyle/>
          <a:p>
            <a:br>
              <a:rPr lang="en-US" b="0" i="0" dirty="0">
                <a:solidFill>
                  <a:srgbClr val="202124"/>
                </a:solidFill>
                <a:effectLst/>
                <a:latin typeface="Google Sans"/>
              </a:rPr>
            </a:br>
            <a:r>
              <a:rPr lang="en-US" b="0" i="0" dirty="0">
                <a:solidFill>
                  <a:srgbClr val="202124"/>
                </a:solidFill>
                <a:effectLst/>
                <a:latin typeface="Google Sans"/>
              </a:rPr>
              <a:t>The principle of span of control</a:t>
            </a:r>
            <a:br>
              <a:rPr lang="en-US" b="0" i="0" dirty="0">
                <a:solidFill>
                  <a:srgbClr val="202124"/>
                </a:solidFill>
                <a:effectLst/>
                <a:latin typeface="Google Sans"/>
              </a:rPr>
            </a:br>
            <a:endParaRPr lang="en-IN" dirty="0"/>
          </a:p>
        </p:txBody>
      </p:sp>
      <p:sp>
        <p:nvSpPr>
          <p:cNvPr id="3" name="Content Placeholder 2">
            <a:extLst>
              <a:ext uri="{FF2B5EF4-FFF2-40B4-BE49-F238E27FC236}">
                <a16:creationId xmlns:a16="http://schemas.microsoft.com/office/drawing/2014/main" id="{8A8940CF-4A71-54EB-498A-003A88A46796}"/>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Henry Fayol's principle of span of control refers to the optimal number of subordinates a manager can effectively supervise. Fayol advocated for a balanced span, suggesting that a manager should oversee a manageable number of employees to ensure efficient communication and control. Too wide a span might lead to overload, while a narrow span could result in underutilization of managerial capacity. Fayol's principle of span of control aims to find the right balance, promoting effective supervision without overwhelming or limiting managerial capabilities. This concept remains relevant in organizational design, helping establish an appropriate hierarchical structure for optimal managerial effectiveness.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0837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8C474-0FE4-1E72-3627-D9FB10ADEAA0}"/>
              </a:ext>
            </a:extLst>
          </p:cNvPr>
          <p:cNvSpPr>
            <a:spLocks noGrp="1"/>
          </p:cNvSpPr>
          <p:nvPr>
            <p:ph type="title"/>
          </p:nvPr>
        </p:nvSpPr>
        <p:spPr/>
        <p:txBody>
          <a:bodyPr>
            <a:normAutofit fontScale="90000"/>
          </a:bodyPr>
          <a:lstStyle/>
          <a:p>
            <a:br>
              <a:rPr lang="en-US" b="0" i="0" dirty="0">
                <a:solidFill>
                  <a:srgbClr val="202124"/>
                </a:solidFill>
                <a:effectLst/>
                <a:latin typeface="Google Sans"/>
              </a:rPr>
            </a:br>
            <a:r>
              <a:rPr lang="en-US" b="0" i="0" dirty="0">
                <a:solidFill>
                  <a:srgbClr val="202124"/>
                </a:solidFill>
                <a:effectLst/>
                <a:latin typeface="Google Sans"/>
              </a:rPr>
              <a:t>The principle of specialization</a:t>
            </a:r>
            <a:br>
              <a:rPr lang="en-US" b="0" i="0" dirty="0">
                <a:solidFill>
                  <a:srgbClr val="202124"/>
                </a:solidFill>
                <a:effectLst/>
                <a:latin typeface="Google Sans"/>
              </a:rPr>
            </a:br>
            <a:endParaRPr lang="en-IN" dirty="0"/>
          </a:p>
        </p:txBody>
      </p:sp>
      <p:sp>
        <p:nvSpPr>
          <p:cNvPr id="3" name="Content Placeholder 2">
            <a:extLst>
              <a:ext uri="{FF2B5EF4-FFF2-40B4-BE49-F238E27FC236}">
                <a16:creationId xmlns:a16="http://schemas.microsoft.com/office/drawing/2014/main" id="{781128F0-871C-787B-2961-A4699704DE6F}"/>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Henry Fayol's principle of specialization emphasizes the need for specialized roles within an organization. According to Fayol, individuals should focus on tasks that align with their expertise, skills, and qualifications. This principle promotes efficiency and proficiency by allowing employees to become highly skilled in specific areas. Fayol argued that specialization leads to increased productivity and effectiveness, as each employee can master their assigned tasks. The principle of specialization aligns with the broader concept of division of labor and remains influential in modern management, guiding organizations to strategically allocate responsibilities based on individual strengths and competencies for optimal performance.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413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DEA06-90EA-47EB-8EEF-22177B6336EF}"/>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Definitions of Administration:</a:t>
            </a:r>
          </a:p>
        </p:txBody>
      </p:sp>
      <p:sp>
        <p:nvSpPr>
          <p:cNvPr id="3" name="Content Placeholder 2">
            <a:extLst>
              <a:ext uri="{FF2B5EF4-FFF2-40B4-BE49-F238E27FC236}">
                <a16:creationId xmlns:a16="http://schemas.microsoft.com/office/drawing/2014/main" id="{C8155F08-C610-79A2-5B5D-DF91325F99C5}"/>
              </a:ext>
            </a:extLst>
          </p:cNvPr>
          <p:cNvSpPr>
            <a:spLocks noGrp="1"/>
          </p:cNvSpPr>
          <p:nvPr>
            <p:ph idx="1"/>
          </p:nvPr>
        </p:nvSpPr>
        <p:spPr/>
        <p:txBody>
          <a:bodyPr>
            <a:normAutofit fontScale="92500" lnSpcReduction="10000"/>
          </a:bodyPr>
          <a:lstStyle/>
          <a:p>
            <a:pPr marL="514350" indent="-514350" algn="just">
              <a:buAutoNum type="arabicPeriod"/>
            </a:pPr>
            <a:r>
              <a:rPr lang="en-US" b="1" i="0" dirty="0">
                <a:solidFill>
                  <a:srgbClr val="374151"/>
                </a:solidFill>
                <a:effectLst/>
                <a:latin typeface="Times New Roman" panose="02020603050405020304" pitchFamily="18" charset="0"/>
                <a:cs typeface="Times New Roman" panose="02020603050405020304" pitchFamily="18" charset="0"/>
              </a:rPr>
              <a:t>Mary Parker Follett</a:t>
            </a:r>
            <a:r>
              <a:rPr lang="en-US" b="0" i="0" dirty="0">
                <a:solidFill>
                  <a:srgbClr val="374151"/>
                </a:solidFill>
                <a:effectLst/>
                <a:latin typeface="Times New Roman" panose="02020603050405020304" pitchFamily="18" charset="0"/>
                <a:cs typeface="Times New Roman" panose="02020603050405020304" pitchFamily="18" charset="0"/>
              </a:rPr>
              <a:t>, a pioneer in management and administration, defined administration as “the art of getting things done through people.” She emphasized the importance of collaboration, cooperation, and human relations in the administrative process.</a:t>
            </a:r>
          </a:p>
          <a:p>
            <a:pPr marL="514350" indent="-514350" algn="just">
              <a:buAutoNum type="arabicPeriod"/>
            </a:pPr>
            <a:r>
              <a:rPr lang="en-US" b="1" i="0" dirty="0">
                <a:effectLst/>
                <a:latin typeface="Times New Roman" panose="02020603050405020304" pitchFamily="18" charset="0"/>
                <a:cs typeface="Times New Roman" panose="02020603050405020304" pitchFamily="18" charset="0"/>
              </a:rPr>
              <a:t>Henri Fayol</a:t>
            </a:r>
            <a:r>
              <a:rPr lang="en-US" b="0" i="0" dirty="0">
                <a:solidFill>
                  <a:srgbClr val="374151"/>
                </a:solidFill>
                <a:effectLst/>
                <a:latin typeface="Times New Roman" panose="02020603050405020304" pitchFamily="18" charset="0"/>
                <a:cs typeface="Times New Roman" panose="02020603050405020304" pitchFamily="18" charset="0"/>
              </a:rPr>
              <a:t>: Henri Fayol, a French management theorist, defined administration as "to forecast and to plan, to organize, to command, to coordinate, and to control." Fayol's definition highlights the key functions of management in administration.</a:t>
            </a:r>
          </a:p>
          <a:p>
            <a:pPr marL="514350" indent="-514350" algn="just">
              <a:buAutoNum type="arabicPeriod"/>
            </a:pPr>
            <a:r>
              <a:rPr lang="en-US" b="1" i="0" dirty="0">
                <a:effectLst/>
                <a:latin typeface="Times New Roman" panose="02020603050405020304" pitchFamily="18" charset="0"/>
                <a:cs typeface="Times New Roman" panose="02020603050405020304" pitchFamily="18" charset="0"/>
              </a:rPr>
              <a:t>Chester I. Barnard</a:t>
            </a:r>
            <a:r>
              <a:rPr lang="en-US" b="0" i="0" dirty="0">
                <a:solidFill>
                  <a:srgbClr val="374151"/>
                </a:solidFill>
                <a:effectLst/>
                <a:latin typeface="Times New Roman" panose="02020603050405020304" pitchFamily="18" charset="0"/>
                <a:cs typeface="Times New Roman" panose="02020603050405020304" pitchFamily="18" charset="0"/>
              </a:rPr>
              <a:t>: Chester I. Barnard, known for his work on the acceptance theory of authority, defined administration as "a cooperative human effort." He stressed the role of cooperation and communication in the administrative process.</a:t>
            </a:r>
          </a:p>
          <a:p>
            <a:pPr marL="514350" indent="-514350" algn="just">
              <a:buAutoNum type="arabicPeriod"/>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522073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53BFF-5E0D-6B65-263C-BAF1533BF04C}"/>
              </a:ext>
            </a:extLst>
          </p:cNvPr>
          <p:cNvSpPr>
            <a:spLocks noGrp="1"/>
          </p:cNvSpPr>
          <p:nvPr>
            <p:ph type="title"/>
          </p:nvPr>
        </p:nvSpPr>
        <p:spPr/>
        <p:txBody>
          <a:bodyPr>
            <a:normAutofit fontScale="90000"/>
          </a:bodyPr>
          <a:lstStyle/>
          <a:p>
            <a:br>
              <a:rPr lang="en-US" b="0" i="0" dirty="0">
                <a:solidFill>
                  <a:srgbClr val="202124"/>
                </a:solidFill>
                <a:effectLst/>
                <a:latin typeface="Google Sans"/>
              </a:rPr>
            </a:br>
            <a:r>
              <a:rPr lang="en-US" b="0" i="0" dirty="0">
                <a:solidFill>
                  <a:srgbClr val="202124"/>
                </a:solidFill>
                <a:effectLst/>
                <a:latin typeface="Google Sans"/>
              </a:rPr>
              <a:t>The principle of coordination</a:t>
            </a:r>
            <a:br>
              <a:rPr lang="en-US" b="0" i="0" dirty="0">
                <a:solidFill>
                  <a:srgbClr val="202124"/>
                </a:solidFill>
                <a:effectLst/>
                <a:latin typeface="Google Sans"/>
              </a:rPr>
            </a:br>
            <a:endParaRPr lang="en-IN" dirty="0"/>
          </a:p>
        </p:txBody>
      </p:sp>
      <p:sp>
        <p:nvSpPr>
          <p:cNvPr id="3" name="Content Placeholder 2">
            <a:extLst>
              <a:ext uri="{FF2B5EF4-FFF2-40B4-BE49-F238E27FC236}">
                <a16:creationId xmlns:a16="http://schemas.microsoft.com/office/drawing/2014/main" id="{619F0F86-5507-7741-0D30-F105301D48B9}"/>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Henry Fayol's principle of coordination stresses the importance of harmonizing activities and efforts within an organization to achieve common objectives. Fayol believed that effective coordination prevents conflicts and ensures a smooth flow of work. This principle encourages managers to align the diverse functions and departments, promoting synergy among different elements. Fayol argued that coordination should be a continual process, adapting to changing circumstances. By integrating activities and aligning them with the organizational goals, coordination enhances efficiency and facilitates the achievement of desired outcomes. Fayol's principle of coordination remains pivotal in guiding managers to orchestrate and synchronize the diverse components of an organization effectively.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8919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252D-4F1B-96B4-EA1E-352DFE481F56}"/>
              </a:ext>
            </a:extLst>
          </p:cNvPr>
          <p:cNvSpPr>
            <a:spLocks noGrp="1"/>
          </p:cNvSpPr>
          <p:nvPr>
            <p:ph type="title"/>
          </p:nvPr>
        </p:nvSpPr>
        <p:spPr/>
        <p:txBody>
          <a:bodyPr>
            <a:normAutofit fontScale="90000"/>
          </a:bodyPr>
          <a:lstStyle/>
          <a:p>
            <a:br>
              <a:rPr lang="en-US" b="0" i="0" dirty="0">
                <a:solidFill>
                  <a:srgbClr val="202124"/>
                </a:solidFill>
                <a:effectLst/>
                <a:latin typeface="Google Sans"/>
              </a:rPr>
            </a:br>
            <a:r>
              <a:rPr lang="en-US" b="0" i="0" dirty="0">
                <a:solidFill>
                  <a:srgbClr val="202124"/>
                </a:solidFill>
                <a:effectLst/>
                <a:latin typeface="Google Sans"/>
              </a:rPr>
              <a:t>The principle of definition</a:t>
            </a:r>
            <a:br>
              <a:rPr lang="en-IN" dirty="0"/>
            </a:br>
            <a:endParaRPr lang="en-IN" dirty="0"/>
          </a:p>
        </p:txBody>
      </p:sp>
      <p:sp>
        <p:nvSpPr>
          <p:cNvPr id="3" name="Content Placeholder 2">
            <a:extLst>
              <a:ext uri="{FF2B5EF4-FFF2-40B4-BE49-F238E27FC236}">
                <a16:creationId xmlns:a16="http://schemas.microsoft.com/office/drawing/2014/main" id="{3D828A1A-C066-38AF-DF66-8AF7DC0B4FFA}"/>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There is no specific principle of definition attributed to Henry Fayol in the classical sense. However, Fayol did emphasize the importance of clarity in communication and the need for well-defined roles and responsibilities within an organization. His principles, including unity of command, scalar chain, and division of labor, collectively contribute to a framework where definitions and expectations are clear. This clarity helps in avoiding misunderstandings, enhancing organizational efficiency, and promoting effective coordination. While the term "principle of definition" is not directly associated with Fayol, the broader context of his principles underscores the significance of clear definitions and communication within the management framework.</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725305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5C01-FF75-F43D-B591-38631F2606E2}"/>
              </a:ext>
            </a:extLst>
          </p:cNvPr>
          <p:cNvSpPr>
            <a:spLocks noGrp="1"/>
          </p:cNvSpPr>
          <p:nvPr>
            <p:ph type="title"/>
          </p:nvPr>
        </p:nvSpPr>
        <p:spPr/>
        <p:txBody>
          <a:bodyPr/>
          <a:lstStyle/>
          <a:p>
            <a:r>
              <a:rPr lang="en-IN" dirty="0"/>
              <a:t>Henry Fayol</a:t>
            </a:r>
          </a:p>
        </p:txBody>
      </p:sp>
      <p:sp>
        <p:nvSpPr>
          <p:cNvPr id="3" name="Content Placeholder 2">
            <a:extLst>
              <a:ext uri="{FF2B5EF4-FFF2-40B4-BE49-F238E27FC236}">
                <a16:creationId xmlns:a16="http://schemas.microsoft.com/office/drawing/2014/main" id="{AD553CC8-75BE-3426-493A-54A387AE4756}"/>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Henri Fayol, a prominent figure in management theory, significantly contributed to the development of administrative management principles. In the early 20th century, Fayol introduced the concept of the five functions of management: Planning, Organizing, Commanding, Coordinating, and Controlling. He emphasized the importance of a clear organizational structure, a scalar chain of command, and division of labor. Fayol's administrative principles have had a profound impact on management practices, shaping how organizations structure and manage their operations. His work laid the foundation for later management theories, influencing the understanding of managerial roles and functions in both business and administrative contexts.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3343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791E7-E576-9943-1557-8CE97AC37F57}"/>
              </a:ext>
            </a:extLst>
          </p:cNvPr>
          <p:cNvSpPr>
            <a:spLocks noGrp="1"/>
          </p:cNvSpPr>
          <p:nvPr>
            <p:ph type="title"/>
          </p:nvPr>
        </p:nvSpPr>
        <p:spPr/>
        <p:txBody>
          <a:bodyPr/>
          <a:lstStyle/>
          <a:p>
            <a:r>
              <a:rPr lang="en-IN" dirty="0"/>
              <a:t>Fourteen Principles:</a:t>
            </a:r>
          </a:p>
        </p:txBody>
      </p:sp>
      <p:sp>
        <p:nvSpPr>
          <p:cNvPr id="3" name="Content Placeholder 2">
            <a:extLst>
              <a:ext uri="{FF2B5EF4-FFF2-40B4-BE49-F238E27FC236}">
                <a16:creationId xmlns:a16="http://schemas.microsoft.com/office/drawing/2014/main" id="{BEAFC47D-784F-E766-452E-03CFCFC21E2B}"/>
              </a:ext>
            </a:extLst>
          </p:cNvPr>
          <p:cNvSpPr>
            <a:spLocks noGrp="1"/>
          </p:cNvSpPr>
          <p:nvPr>
            <p:ph idx="1"/>
          </p:nvPr>
        </p:nvSpPr>
        <p:spPr/>
        <p:txBody>
          <a:bodyPr>
            <a:normAutofit fontScale="55000" lnSpcReduction="20000"/>
          </a:bodyPr>
          <a:lstStyle/>
          <a:p>
            <a:pPr marL="0" indent="0">
              <a:buNone/>
            </a:pPr>
            <a:r>
              <a:rPr lang="en-IN" dirty="0"/>
              <a:t>1.Division of Work</a:t>
            </a:r>
          </a:p>
          <a:p>
            <a:pPr marL="0" indent="0">
              <a:buNone/>
            </a:pPr>
            <a:r>
              <a:rPr lang="en-IN" dirty="0"/>
              <a:t>2.</a:t>
            </a:r>
            <a:r>
              <a:rPr lang="en-US" b="1" i="0" dirty="0">
                <a:solidFill>
                  <a:srgbClr val="444444"/>
                </a:solidFill>
                <a:effectLst/>
                <a:latin typeface="Poppins" panose="00000500000000000000" pitchFamily="2" charset="0"/>
              </a:rPr>
              <a:t> </a:t>
            </a:r>
            <a:r>
              <a:rPr lang="en-US" i="0" dirty="0">
                <a:solidFill>
                  <a:srgbClr val="444444"/>
                </a:solidFill>
                <a:effectLst/>
                <a:latin typeface="Times New Roman" panose="02020603050405020304" pitchFamily="18" charset="0"/>
                <a:cs typeface="Times New Roman" panose="02020603050405020304" pitchFamily="18" charset="0"/>
              </a:rPr>
              <a:t>Authority and Responsibility</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3. Discipline</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4. Unity of Command</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5. Unity of Direction</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6. Subordination of Individual Interest</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7. Remuneration</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8. Centralization</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9. Scalar Chain</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10. Order</a:t>
            </a:r>
          </a:p>
          <a:p>
            <a:pPr marL="0" indent="0">
              <a:buNone/>
            </a:pPr>
            <a:r>
              <a:rPr lang="en-US" i="0" dirty="0">
                <a:solidFill>
                  <a:srgbClr val="444444"/>
                </a:solidFill>
                <a:effectLst/>
                <a:latin typeface="Poppins" panose="00000500000000000000" pitchFamily="2" charset="0"/>
              </a:rPr>
              <a:t>11. Equity</a:t>
            </a:r>
          </a:p>
          <a:p>
            <a:pPr marL="0" indent="0">
              <a:buNone/>
            </a:pPr>
            <a:r>
              <a:rPr lang="en-US" i="0" dirty="0">
                <a:solidFill>
                  <a:srgbClr val="444444"/>
                </a:solidFill>
                <a:effectLst/>
                <a:latin typeface="Times New Roman" panose="02020603050405020304" pitchFamily="18" charset="0"/>
                <a:cs typeface="Times New Roman" panose="02020603050405020304" pitchFamily="18" charset="0"/>
              </a:rPr>
              <a:t>12. Stability</a:t>
            </a:r>
          </a:p>
          <a:p>
            <a:pPr marL="0" indent="0">
              <a:buNone/>
            </a:pPr>
            <a:r>
              <a:rPr lang="en-US" i="0" dirty="0">
                <a:solidFill>
                  <a:srgbClr val="444444"/>
                </a:solidFill>
                <a:effectLst/>
                <a:latin typeface="Poppins" panose="00000500000000000000" pitchFamily="2" charset="0"/>
              </a:rPr>
              <a:t>13. Initiative</a:t>
            </a:r>
          </a:p>
          <a:p>
            <a:pPr marL="0" indent="0">
              <a:buNone/>
            </a:pPr>
            <a:r>
              <a:rPr lang="en-US" i="0" dirty="0">
                <a:solidFill>
                  <a:srgbClr val="444444"/>
                </a:solidFill>
                <a:effectLst/>
                <a:latin typeface="Poppins" panose="00000500000000000000" pitchFamily="2" charset="0"/>
              </a:rPr>
              <a:t>14. Esprit de Corps</a:t>
            </a:r>
          </a:p>
          <a:p>
            <a:pPr marL="0" indent="0">
              <a:buNone/>
            </a:pPr>
            <a:endParaRPr lang="en-US" i="0" dirty="0">
              <a:solidFill>
                <a:srgbClr val="444444"/>
              </a:solidFill>
              <a:effectLst/>
              <a:latin typeface="Poppins" panose="00000500000000000000" pitchFamily="2"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Poppins" panose="00000500000000000000" pitchFamily="2" charset="0"/>
            </a:endParaRPr>
          </a:p>
          <a:p>
            <a:pPr marL="0" indent="0">
              <a:buNone/>
            </a:pPr>
            <a:endParaRPr lang="en-US" i="0" dirty="0">
              <a:solidFill>
                <a:srgbClr val="444444"/>
              </a:solidFill>
              <a:effectLst/>
              <a:latin typeface="Poppins" panose="00000500000000000000" pitchFamily="2" charset="0"/>
            </a:endParaRPr>
          </a:p>
          <a:p>
            <a:pPr marL="0" indent="0">
              <a:buNone/>
            </a:pPr>
            <a:endParaRPr lang="en-US" i="0" dirty="0">
              <a:solidFill>
                <a:srgbClr val="444444"/>
              </a:solidFill>
              <a:effectLst/>
              <a:latin typeface="Poppins" panose="00000500000000000000" pitchFamily="2"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US" i="0" dirty="0">
              <a:solidFill>
                <a:srgbClr val="444444"/>
              </a:solidFill>
              <a:effectLst/>
              <a:latin typeface="Times New Roman" panose="02020603050405020304" pitchFamily="18"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265435656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92D6D-6984-ED3D-C024-96B905A886FE}"/>
              </a:ext>
            </a:extLst>
          </p:cNvPr>
          <p:cNvSpPr>
            <a:spLocks noGrp="1"/>
          </p:cNvSpPr>
          <p:nvPr>
            <p:ph type="title"/>
          </p:nvPr>
        </p:nvSpPr>
        <p:spPr/>
        <p:txBody>
          <a:bodyPr>
            <a:normAutofit fontScale="90000"/>
          </a:bodyPr>
          <a:lstStyle/>
          <a:p>
            <a:br>
              <a:rPr lang="en-US" b="1" i="0" dirty="0">
                <a:solidFill>
                  <a:srgbClr val="444444"/>
                </a:solidFill>
                <a:effectLst/>
                <a:latin typeface="Times New Roman" panose="02020603050405020304" pitchFamily="18" charset="0"/>
                <a:cs typeface="Times New Roman" panose="02020603050405020304" pitchFamily="18" charset="0"/>
              </a:rPr>
            </a:br>
            <a:r>
              <a:rPr lang="en-US" b="1" i="0" dirty="0">
                <a:solidFill>
                  <a:srgbClr val="444444"/>
                </a:solidFill>
                <a:effectLst/>
                <a:latin typeface="Times New Roman" panose="02020603050405020304" pitchFamily="18" charset="0"/>
                <a:cs typeface="Times New Roman" panose="02020603050405020304" pitchFamily="18" charset="0"/>
              </a:rPr>
              <a:t>1. Division of Work</a:t>
            </a:r>
            <a:br>
              <a:rPr lang="en-US" b="0" i="0" dirty="0">
                <a:solidFill>
                  <a:srgbClr val="444444"/>
                </a:solidFill>
                <a:effectLst/>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22B4DAB-1A81-EC30-602D-9F114563058F}"/>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Henri believed that segregating work in the workforce amongst the workers will enhance the quality of the product. Similarly, he also concluded that the division of work improves the productivity, efficiency, accuracy and speed of the workers. This principle is appropriate for both the managerial as well as a technical work level.</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879608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369DE-FDFF-A0EB-80B2-FCB14CD2A056}"/>
              </a:ext>
            </a:extLst>
          </p:cNvPr>
          <p:cNvSpPr>
            <a:spLocks noGrp="1"/>
          </p:cNvSpPr>
          <p:nvPr>
            <p:ph type="title"/>
          </p:nvPr>
        </p:nvSpPr>
        <p:spPr/>
        <p:txBody>
          <a:bodyPr>
            <a:normAutofit fontScale="90000"/>
          </a:bodyPr>
          <a:lstStyle/>
          <a:p>
            <a:br>
              <a:rPr lang="en-US" b="1" i="0" dirty="0">
                <a:solidFill>
                  <a:srgbClr val="444444"/>
                </a:solidFill>
                <a:effectLst/>
                <a:latin typeface="Times New Roman" panose="02020603050405020304" pitchFamily="18" charset="0"/>
                <a:cs typeface="Times New Roman" panose="02020603050405020304" pitchFamily="18" charset="0"/>
              </a:rPr>
            </a:br>
            <a:r>
              <a:rPr lang="en-US" b="1" i="0" dirty="0">
                <a:solidFill>
                  <a:srgbClr val="444444"/>
                </a:solidFill>
                <a:effectLst/>
                <a:latin typeface="Times New Roman" panose="02020603050405020304" pitchFamily="18" charset="0"/>
                <a:cs typeface="Times New Roman" panose="02020603050405020304" pitchFamily="18" charset="0"/>
              </a:rPr>
              <a:t>2. Authority and Responsibility</a:t>
            </a:r>
            <a:br>
              <a:rPr lang="en-US" b="0" i="0" dirty="0">
                <a:solidFill>
                  <a:srgbClr val="444444"/>
                </a:solidFill>
                <a:effectLst/>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850C5E2-AC7D-3DF8-3EE7-FC0C48CF6878}"/>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These are the two key aspects of management. Authority facilitates the management to work efficiently, and responsibility makes them responsible for the work done under their guidance or leadership.</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3356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88320-9CD4-6C68-C587-F90110482A89}"/>
              </a:ext>
            </a:extLst>
          </p:cNvPr>
          <p:cNvSpPr>
            <a:spLocks noGrp="1"/>
          </p:cNvSpPr>
          <p:nvPr>
            <p:ph type="title"/>
          </p:nvPr>
        </p:nvSpPr>
        <p:spPr/>
        <p:txBody>
          <a:bodyPr/>
          <a:lstStyle/>
          <a:p>
            <a:r>
              <a:rPr lang="en-US" b="1" i="0" dirty="0">
                <a:solidFill>
                  <a:srgbClr val="444444"/>
                </a:solidFill>
                <a:effectLst/>
                <a:latin typeface="Times New Roman" panose="02020603050405020304" pitchFamily="18" charset="0"/>
                <a:cs typeface="Times New Roman" panose="02020603050405020304" pitchFamily="18" charset="0"/>
              </a:rPr>
              <a:t>3. Discipline</a:t>
            </a:r>
            <a:br>
              <a:rPr lang="en-US" b="1" i="0" dirty="0">
                <a:solidFill>
                  <a:srgbClr val="444444"/>
                </a:solidFill>
                <a:effectLst/>
                <a:latin typeface="Times New Roman" panose="02020603050405020304" pitchFamily="18" charset="0"/>
                <a:cs typeface="Times New Roman" panose="02020603050405020304" pitchFamily="18" charset="0"/>
              </a:rPr>
            </a:br>
            <a:endParaRPr lang="en-IN" b="1" dirty="0"/>
          </a:p>
        </p:txBody>
      </p:sp>
      <p:sp>
        <p:nvSpPr>
          <p:cNvPr id="3" name="Content Placeholder 2">
            <a:extLst>
              <a:ext uri="{FF2B5EF4-FFF2-40B4-BE49-F238E27FC236}">
                <a16:creationId xmlns:a16="http://schemas.microsoft.com/office/drawing/2014/main" id="{C7A0583E-35AB-C903-CDFB-3589BA43A4B7}"/>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Without discipline, nothing can be accomplished. It is the core value for any project or any management. Good performance and sensible interrelation make the management job easy and comprehensive. Employees’ good </a:t>
            </a:r>
            <a:r>
              <a:rPr lang="en-US" b="0" i="0" dirty="0" err="1">
                <a:solidFill>
                  <a:srgbClr val="444444"/>
                </a:solidFill>
                <a:effectLst/>
                <a:latin typeface="Times New Roman" panose="02020603050405020304" pitchFamily="18" charset="0"/>
                <a:cs typeface="Times New Roman" panose="02020603050405020304" pitchFamily="18" charset="0"/>
              </a:rPr>
              <a:t>behaviour</a:t>
            </a:r>
            <a:r>
              <a:rPr lang="en-US" b="0" i="0" dirty="0">
                <a:solidFill>
                  <a:srgbClr val="444444"/>
                </a:solidFill>
                <a:effectLst/>
                <a:latin typeface="Times New Roman" panose="02020603050405020304" pitchFamily="18" charset="0"/>
                <a:cs typeface="Times New Roman" panose="02020603050405020304" pitchFamily="18" charset="0"/>
              </a:rPr>
              <a:t> also helps them smoothly build and progress in their professional careers.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212962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A0D5A-044F-9751-3757-C44B4932A15F}"/>
              </a:ext>
            </a:extLst>
          </p:cNvPr>
          <p:cNvSpPr>
            <a:spLocks noGrp="1"/>
          </p:cNvSpPr>
          <p:nvPr>
            <p:ph type="title"/>
          </p:nvPr>
        </p:nvSpPr>
        <p:spPr/>
        <p:txBody>
          <a:bodyPr/>
          <a:lstStyle/>
          <a:p>
            <a:r>
              <a:rPr lang="en-US" b="1" i="0" dirty="0">
                <a:solidFill>
                  <a:srgbClr val="444444"/>
                </a:solidFill>
                <a:effectLst/>
                <a:latin typeface="Times New Roman" panose="02020603050405020304" pitchFamily="18" charset="0"/>
                <a:cs typeface="Times New Roman" panose="02020603050405020304" pitchFamily="18" charset="0"/>
              </a:rPr>
              <a:t>4. Unity of Command</a:t>
            </a:r>
            <a:br>
              <a:rPr lang="en-US" b="1" i="0" dirty="0">
                <a:solidFill>
                  <a:srgbClr val="444444"/>
                </a:solidFill>
                <a:effectLst/>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B33D139-EE75-51F6-FFE0-E69AA14777F8}"/>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This means an employee should have only one boss and follow his command. If an employee has to follow more than one boss, there begins a conflict of interest and can create confusion.</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719257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E45F4-073A-0988-FC96-66AE5AB050E7}"/>
              </a:ext>
            </a:extLst>
          </p:cNvPr>
          <p:cNvSpPr>
            <a:spLocks noGrp="1"/>
          </p:cNvSpPr>
          <p:nvPr>
            <p:ph type="title"/>
          </p:nvPr>
        </p:nvSpPr>
        <p:spPr/>
        <p:txBody>
          <a:bodyPr/>
          <a:lstStyle/>
          <a:p>
            <a:r>
              <a:rPr lang="en-US" b="1" i="0" dirty="0">
                <a:solidFill>
                  <a:srgbClr val="444444"/>
                </a:solidFill>
                <a:effectLst/>
                <a:latin typeface="Times New Roman" panose="02020603050405020304" pitchFamily="18" charset="0"/>
                <a:cs typeface="Times New Roman" panose="02020603050405020304" pitchFamily="18" charset="0"/>
              </a:rPr>
              <a:t>5. Unity of Direction</a:t>
            </a:r>
            <a:br>
              <a:rPr lang="en-US" b="1" i="0" dirty="0">
                <a:solidFill>
                  <a:srgbClr val="444444"/>
                </a:solidFill>
                <a:effectLst/>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F7B79DE-25F9-2BFD-3B7B-BB4B542356B8}"/>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Whoever is engaged in the same activity should have a unified goal. This means all the people working in a company should have one goal and motive which will make the work easier and achieve the set goal easily.</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07500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6A62-B5ED-99F8-5782-82AECE6EE6F5}"/>
              </a:ext>
            </a:extLst>
          </p:cNvPr>
          <p:cNvSpPr>
            <a:spLocks noGrp="1"/>
          </p:cNvSpPr>
          <p:nvPr>
            <p:ph type="title"/>
          </p:nvPr>
        </p:nvSpPr>
        <p:spPr/>
        <p:txBody>
          <a:bodyPr>
            <a:normAutofit/>
          </a:bodyPr>
          <a:lstStyle/>
          <a:p>
            <a:r>
              <a:rPr lang="en-US" b="1" i="0" dirty="0">
                <a:solidFill>
                  <a:srgbClr val="444444"/>
                </a:solidFill>
                <a:effectLst/>
                <a:latin typeface="Times New Roman" panose="02020603050405020304" pitchFamily="18" charset="0"/>
                <a:cs typeface="Times New Roman" panose="02020603050405020304" pitchFamily="18" charset="0"/>
              </a:rPr>
              <a:t>6. Subordination of Individual Interest</a:t>
            </a:r>
            <a:br>
              <a:rPr lang="en-US" b="1" i="0" dirty="0">
                <a:solidFill>
                  <a:srgbClr val="444444"/>
                </a:solidFill>
                <a:effectLst/>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7103226-F61D-985A-34F2-79AADD4C830C}"/>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This indicates a company should work unitedly towards the interest of a company rather than personal interest. Be subordinate to the purposes of an </a:t>
            </a:r>
            <a:r>
              <a:rPr lang="en-US" b="0" i="0" dirty="0" err="1">
                <a:solidFill>
                  <a:srgbClr val="444444"/>
                </a:solidFill>
                <a:effectLst/>
                <a:latin typeface="Times New Roman" panose="02020603050405020304" pitchFamily="18" charset="0"/>
                <a:cs typeface="Times New Roman" panose="02020603050405020304" pitchFamily="18" charset="0"/>
              </a:rPr>
              <a:t>organisation</a:t>
            </a:r>
            <a:r>
              <a:rPr lang="en-US" b="0" i="0" dirty="0">
                <a:solidFill>
                  <a:srgbClr val="444444"/>
                </a:solidFill>
                <a:effectLst/>
                <a:latin typeface="Times New Roman" panose="02020603050405020304" pitchFamily="18" charset="0"/>
                <a:cs typeface="Times New Roman" panose="02020603050405020304" pitchFamily="18" charset="0"/>
              </a:rPr>
              <a:t>. This refers to the whole chain of command in a company.</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95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FAC5FE-B9C5-55BC-27C4-D26C432C3D33}"/>
              </a:ext>
            </a:extLst>
          </p:cNvPr>
          <p:cNvSpPr>
            <a:spLocks noGrp="1"/>
          </p:cNvSpPr>
          <p:nvPr>
            <p:ph idx="1"/>
          </p:nvPr>
        </p:nvSpPr>
        <p:spPr/>
        <p:txBody>
          <a:bodyPr>
            <a:normAutofit fontScale="92500"/>
          </a:bodyPr>
          <a:lstStyle/>
          <a:p>
            <a:pPr marL="0" indent="0" algn="just">
              <a:buNone/>
            </a:pPr>
            <a:r>
              <a:rPr lang="en-IN" b="1" dirty="0">
                <a:latin typeface="Times New Roman" panose="02020603050405020304" pitchFamily="18" charset="0"/>
                <a:cs typeface="Times New Roman" panose="02020603050405020304" pitchFamily="18" charset="0"/>
              </a:rPr>
              <a:t>4.</a:t>
            </a:r>
            <a:r>
              <a:rPr lang="en-US" b="1" i="0" dirty="0">
                <a:solidFill>
                  <a:srgbClr val="374151"/>
                </a:solidFill>
                <a:effectLst/>
                <a:latin typeface="Times New Roman" panose="02020603050405020304" pitchFamily="18" charset="0"/>
                <a:cs typeface="Times New Roman" panose="02020603050405020304" pitchFamily="18" charset="0"/>
              </a:rPr>
              <a:t> Luther Gulick</a:t>
            </a:r>
            <a:r>
              <a:rPr lang="en-US" b="0" i="0" dirty="0">
                <a:solidFill>
                  <a:srgbClr val="374151"/>
                </a:solidFill>
                <a:effectLst/>
                <a:latin typeface="Times New Roman" panose="02020603050405020304" pitchFamily="18" charset="0"/>
                <a:cs typeface="Times New Roman" panose="02020603050405020304" pitchFamily="18" charset="0"/>
              </a:rPr>
              <a:t>: Luther Gulick, a prominent administrative theorist, offered a simple definition: "Administration is getting things done through people." His focus was on the practical aspects of achieving organizational goals.</a:t>
            </a:r>
          </a:p>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5.Max Weber</a:t>
            </a:r>
            <a:r>
              <a:rPr lang="en-US" b="0" i="0" dirty="0">
                <a:solidFill>
                  <a:srgbClr val="374151"/>
                </a:solidFill>
                <a:effectLst/>
                <a:latin typeface="Times New Roman" panose="02020603050405020304" pitchFamily="18" charset="0"/>
                <a:cs typeface="Times New Roman" panose="02020603050405020304" pitchFamily="18" charset="0"/>
              </a:rPr>
              <a:t>: Max Weber, a sociologist and one of the founders of modern sociology, described administration as "the executive branch of government." He emphasized the role of bureaucracy and formal rules in administration.</a:t>
            </a:r>
          </a:p>
          <a:p>
            <a:pPr marL="0" indent="0" algn="just">
              <a:buNone/>
            </a:pPr>
            <a:r>
              <a:rPr lang="en-US" b="1" i="0" dirty="0">
                <a:solidFill>
                  <a:srgbClr val="374151"/>
                </a:solidFill>
                <a:effectLst/>
                <a:latin typeface="Times New Roman" panose="02020603050405020304" pitchFamily="18" charset="0"/>
                <a:cs typeface="Times New Roman" panose="02020603050405020304" pitchFamily="18" charset="0"/>
              </a:rPr>
              <a:t>6.F.W. Taylor</a:t>
            </a:r>
            <a:r>
              <a:rPr lang="en-US" b="0" i="0" dirty="0">
                <a:solidFill>
                  <a:srgbClr val="374151"/>
                </a:solidFill>
                <a:effectLst/>
                <a:latin typeface="Times New Roman" panose="02020603050405020304" pitchFamily="18" charset="0"/>
                <a:cs typeface="Times New Roman" panose="02020603050405020304" pitchFamily="18" charset="0"/>
              </a:rPr>
              <a:t>: Frederick W. Taylor, known for scientific management, defined administration as "knowing exactly what you want men to do and seeing that they do it in the best and cheapest way." Taylor's definition emphasizes efficiency and standardization in administration.</a:t>
            </a:r>
          </a:p>
          <a:p>
            <a:pPr marL="0" indent="0" algn="just">
              <a:buNone/>
            </a:pP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29108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1228C-E4C2-BDA4-9AF6-5963D2DBC18B}"/>
              </a:ext>
            </a:extLst>
          </p:cNvPr>
          <p:cNvSpPr>
            <a:spLocks noGrp="1"/>
          </p:cNvSpPr>
          <p:nvPr>
            <p:ph type="title"/>
          </p:nvPr>
        </p:nvSpPr>
        <p:spPr/>
        <p:txBody>
          <a:bodyPr/>
          <a:lstStyle/>
          <a:p>
            <a:r>
              <a:rPr lang="en-US" b="1" i="0" dirty="0">
                <a:solidFill>
                  <a:srgbClr val="444444"/>
                </a:solidFill>
                <a:effectLst/>
                <a:latin typeface="Times New Roman" panose="02020603050405020304" pitchFamily="18" charset="0"/>
                <a:cs typeface="Times New Roman" panose="02020603050405020304" pitchFamily="18" charset="0"/>
              </a:rPr>
              <a:t>7. Remuneration</a:t>
            </a:r>
            <a:br>
              <a:rPr lang="en-US" b="1" i="0" dirty="0">
                <a:solidFill>
                  <a:srgbClr val="444444"/>
                </a:solidFill>
                <a:effectLst/>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6B41C4F-B366-0888-FA7E-2309AC9E9843}"/>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This plays an important role in motivating the workers of a company. Remuneration can be monetary or non-monetary. Ideally, it should be according to an individual’s efforts they have put forth.</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4844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BED6-55D9-14FF-1AA7-E7CF35898049}"/>
              </a:ext>
            </a:extLst>
          </p:cNvPr>
          <p:cNvSpPr>
            <a:spLocks noGrp="1"/>
          </p:cNvSpPr>
          <p:nvPr>
            <p:ph type="title"/>
          </p:nvPr>
        </p:nvSpPr>
        <p:spPr/>
        <p:txBody>
          <a:bodyPr/>
          <a:lstStyle/>
          <a:p>
            <a:r>
              <a:rPr lang="en-US" b="1" i="0" dirty="0">
                <a:solidFill>
                  <a:srgbClr val="444444"/>
                </a:solidFill>
                <a:effectLst/>
                <a:latin typeface="Times New Roman" panose="02020603050405020304" pitchFamily="18" charset="0"/>
                <a:cs typeface="Times New Roman" panose="02020603050405020304" pitchFamily="18" charset="0"/>
              </a:rPr>
              <a:t>8. Centralization</a:t>
            </a:r>
            <a:br>
              <a:rPr lang="en-US" b="1" i="0" dirty="0">
                <a:solidFill>
                  <a:srgbClr val="444444"/>
                </a:solidFill>
                <a:effectLst/>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BE81013-25EE-2B65-1187-2349EEFE2FC2}"/>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In any company, the management or any authority responsible for the decision-making process should be neutral. However, this depends on the size of an </a:t>
            </a:r>
            <a:r>
              <a:rPr lang="en-US" b="0" i="0" dirty="0" err="1">
                <a:solidFill>
                  <a:srgbClr val="444444"/>
                </a:solidFill>
                <a:effectLst/>
                <a:latin typeface="Times New Roman" panose="02020603050405020304" pitchFamily="18" charset="0"/>
                <a:cs typeface="Times New Roman" panose="02020603050405020304" pitchFamily="18" charset="0"/>
              </a:rPr>
              <a:t>organisation</a:t>
            </a:r>
            <a:r>
              <a:rPr lang="en-US" b="0" i="0" dirty="0">
                <a:solidFill>
                  <a:srgbClr val="444444"/>
                </a:solidFill>
                <a:effectLst/>
                <a:latin typeface="Times New Roman" panose="02020603050405020304" pitchFamily="18" charset="0"/>
                <a:cs typeface="Times New Roman" panose="02020603050405020304" pitchFamily="18" charset="0"/>
              </a:rPr>
              <a:t>. Henri Fayol stressed on the point that there should be a balance between the hierarchy and division of power.</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843057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C2FFD-31E4-3AE3-BB92-891F2F93340E}"/>
              </a:ext>
            </a:extLst>
          </p:cNvPr>
          <p:cNvSpPr>
            <a:spLocks noGrp="1"/>
          </p:cNvSpPr>
          <p:nvPr>
            <p:ph type="title"/>
          </p:nvPr>
        </p:nvSpPr>
        <p:spPr/>
        <p:txBody>
          <a:bodyPr/>
          <a:lstStyle/>
          <a:p>
            <a:r>
              <a:rPr lang="en-US" b="1" i="0" dirty="0">
                <a:solidFill>
                  <a:srgbClr val="444444"/>
                </a:solidFill>
                <a:effectLst/>
                <a:latin typeface="Times New Roman" panose="02020603050405020304" pitchFamily="18" charset="0"/>
                <a:cs typeface="Times New Roman" panose="02020603050405020304" pitchFamily="18" charset="0"/>
              </a:rPr>
              <a:t>9. Scalar Chain</a:t>
            </a:r>
            <a:br>
              <a:rPr lang="en-US" b="1" i="0" dirty="0">
                <a:solidFill>
                  <a:srgbClr val="444444"/>
                </a:solidFill>
                <a:effectLst/>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C15AAAB-63D0-7299-D623-22ED8C89CBA5}"/>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Fayol, on this principle, highlights that the hierarchy steps should be from the top to the lowest. This is necessary so that every employee knows their immediate senior also they should be able to contact any, if needed.</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71369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B11E1-5FED-F7D8-0461-213DFD50A9A6}"/>
              </a:ext>
            </a:extLst>
          </p:cNvPr>
          <p:cNvSpPr>
            <a:spLocks noGrp="1"/>
          </p:cNvSpPr>
          <p:nvPr>
            <p:ph type="title"/>
          </p:nvPr>
        </p:nvSpPr>
        <p:spPr/>
        <p:txBody>
          <a:bodyPr/>
          <a:lstStyle/>
          <a:p>
            <a:r>
              <a:rPr lang="en-US" b="1" i="0" dirty="0">
                <a:solidFill>
                  <a:srgbClr val="444444"/>
                </a:solidFill>
                <a:effectLst/>
                <a:latin typeface="Times New Roman" panose="02020603050405020304" pitchFamily="18" charset="0"/>
                <a:cs typeface="Times New Roman" panose="02020603050405020304" pitchFamily="18" charset="0"/>
              </a:rPr>
              <a:t>10. Order</a:t>
            </a:r>
            <a:br>
              <a:rPr lang="en-US" b="1" i="0" dirty="0">
                <a:solidFill>
                  <a:srgbClr val="444444"/>
                </a:solidFill>
                <a:effectLst/>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3833E4B-5484-09F8-0BE8-9EF604EADF9A}"/>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A company should maintain a well-defined work order to have a </a:t>
            </a:r>
            <a:r>
              <a:rPr lang="en-US" b="0" i="0" dirty="0" err="1">
                <a:solidFill>
                  <a:srgbClr val="444444"/>
                </a:solidFill>
                <a:effectLst/>
                <a:latin typeface="Times New Roman" panose="02020603050405020304" pitchFamily="18" charset="0"/>
                <a:cs typeface="Times New Roman" panose="02020603050405020304" pitchFamily="18" charset="0"/>
              </a:rPr>
              <a:t>favourable</a:t>
            </a:r>
            <a:r>
              <a:rPr lang="en-US" b="0" i="0" dirty="0">
                <a:solidFill>
                  <a:srgbClr val="444444"/>
                </a:solidFill>
                <a:effectLst/>
                <a:latin typeface="Times New Roman" panose="02020603050405020304" pitchFamily="18" charset="0"/>
                <a:cs typeface="Times New Roman" panose="02020603050405020304" pitchFamily="18" charset="0"/>
              </a:rPr>
              <a:t> work culture. The positive atmosphere in the workplace will boost more positive productivity.</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13382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5EEBA-630E-8CFE-B544-3FADC2E6FAB7}"/>
              </a:ext>
            </a:extLst>
          </p:cNvPr>
          <p:cNvSpPr>
            <a:spLocks noGrp="1"/>
          </p:cNvSpPr>
          <p:nvPr>
            <p:ph type="title"/>
          </p:nvPr>
        </p:nvSpPr>
        <p:spPr/>
        <p:txBody>
          <a:bodyPr/>
          <a:lstStyle/>
          <a:p>
            <a:r>
              <a:rPr lang="en-US" b="1" dirty="0">
                <a:solidFill>
                  <a:srgbClr val="444444"/>
                </a:solidFill>
                <a:effectLst/>
                <a:latin typeface="Times New Roman" panose="02020603050405020304" pitchFamily="18" charset="0"/>
                <a:cs typeface="Times New Roman" panose="02020603050405020304" pitchFamily="18" charset="0"/>
              </a:rPr>
              <a:t>11. Equity</a:t>
            </a:r>
            <a:br>
              <a:rPr lang="en-US" b="1" dirty="0">
                <a:solidFill>
                  <a:srgbClr val="444444"/>
                </a:solidFill>
                <a:effectLst/>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93DEB-7F80-C049-D1A0-6686C043FE9C}"/>
              </a:ext>
            </a:extLst>
          </p:cNvPr>
          <p:cNvSpPr>
            <a:spLocks noGrp="1"/>
          </p:cNvSpPr>
          <p:nvPr>
            <p:ph idx="1"/>
          </p:nvPr>
        </p:nvSpPr>
        <p:spPr/>
        <p:txBody>
          <a:bodyPr>
            <a:normAutofit/>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All employees should be treated equally and respectfully. It’s the responsibility of a manager that no employees face discrimination.</a:t>
            </a:r>
          </a:p>
          <a:p>
            <a:pPr algn="l"/>
            <a:endParaRPr lang="en-US" dirty="0">
              <a:solidFill>
                <a:srgbClr val="444444"/>
              </a:solidFill>
              <a:latin typeface="Times New Roman" panose="02020603050405020304" pitchFamily="18" charset="0"/>
              <a:cs typeface="Times New Roman" panose="02020603050405020304" pitchFamily="18" charset="0"/>
            </a:endParaRPr>
          </a:p>
          <a:p>
            <a:pPr algn="l"/>
            <a:endParaRPr lang="en-US" b="0" i="0" dirty="0">
              <a:solidFill>
                <a:srgbClr val="444444"/>
              </a:solidFill>
              <a:effectLst/>
              <a:latin typeface="Times New Roman" panose="02020603050405020304" pitchFamily="18" charset="0"/>
              <a:cs typeface="Times New Roman" panose="02020603050405020304" pitchFamily="18" charset="0"/>
            </a:endParaRPr>
          </a:p>
          <a:p>
            <a:pPr algn="l"/>
            <a:r>
              <a:rPr lang="en-US" b="1" i="0" dirty="0">
                <a:solidFill>
                  <a:srgbClr val="444444"/>
                </a:solidFill>
                <a:effectLst/>
                <a:latin typeface="Times New Roman" panose="02020603050405020304" pitchFamily="18" charset="0"/>
                <a:cs typeface="Times New Roman" panose="02020603050405020304" pitchFamily="18" charset="0"/>
              </a:rPr>
              <a:t>12. Stability</a:t>
            </a:r>
            <a:endParaRPr lang="en-US" b="0" i="0" dirty="0">
              <a:solidFill>
                <a:srgbClr val="444444"/>
              </a:solidFill>
              <a:effectLst/>
              <a:latin typeface="Times New Roman" panose="02020603050405020304" pitchFamily="18" charset="0"/>
              <a:cs typeface="Times New Roman" panose="02020603050405020304" pitchFamily="18" charset="0"/>
            </a:endParaRPr>
          </a:p>
          <a:p>
            <a:pPr algn="l"/>
            <a:r>
              <a:rPr lang="en-US" b="0" i="0" dirty="0">
                <a:solidFill>
                  <a:srgbClr val="444444"/>
                </a:solidFill>
                <a:effectLst/>
                <a:latin typeface="Times New Roman" panose="02020603050405020304" pitchFamily="18" charset="0"/>
                <a:cs typeface="Times New Roman" panose="02020603050405020304" pitchFamily="18" charset="0"/>
              </a:rPr>
              <a:t>An employee delivers the best if they feel secure in their job. It is the duty of the management to offer job security to their employees.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27922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6AC77-832C-50E1-1445-83086FD3A892}"/>
              </a:ext>
            </a:extLst>
          </p:cNvPr>
          <p:cNvSpPr>
            <a:spLocks noGrp="1"/>
          </p:cNvSpPr>
          <p:nvPr>
            <p:ph type="title"/>
          </p:nvPr>
        </p:nvSpPr>
        <p:spPr/>
        <p:txBody>
          <a:bodyPr/>
          <a:lstStyle/>
          <a:p>
            <a:r>
              <a:rPr lang="en-US" b="1" i="0" dirty="0">
                <a:solidFill>
                  <a:srgbClr val="444444"/>
                </a:solidFill>
                <a:effectLst/>
                <a:latin typeface="Times New Roman" panose="02020603050405020304" pitchFamily="18" charset="0"/>
                <a:cs typeface="Times New Roman" panose="02020603050405020304" pitchFamily="18" charset="0"/>
              </a:rPr>
              <a:t>13. Initiative</a:t>
            </a:r>
            <a:br>
              <a:rPr lang="en-US" b="0" i="0" dirty="0">
                <a:solidFill>
                  <a:srgbClr val="444444"/>
                </a:solidFill>
                <a:effectLst/>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D122C4E-2362-E2A7-CDB0-0788B7B7E628}"/>
              </a:ext>
            </a:extLst>
          </p:cNvPr>
          <p:cNvSpPr>
            <a:spLocks noGrp="1"/>
          </p:cNvSpPr>
          <p:nvPr>
            <p:ph idx="1"/>
          </p:nvPr>
        </p:nvSpPr>
        <p:spPr/>
        <p:txBody>
          <a:bodyPr/>
          <a:lstStyle/>
          <a:p>
            <a:pPr algn="l"/>
            <a:r>
              <a:rPr lang="en-US" b="0" i="0" dirty="0">
                <a:solidFill>
                  <a:srgbClr val="444444"/>
                </a:solidFill>
                <a:effectLst/>
                <a:latin typeface="Times New Roman" panose="02020603050405020304" pitchFamily="18" charset="0"/>
                <a:cs typeface="Times New Roman" panose="02020603050405020304" pitchFamily="18" charset="0"/>
              </a:rPr>
              <a:t>The management should support and encourage the employees to take initiatives in an </a:t>
            </a:r>
            <a:r>
              <a:rPr lang="en-US" b="0" i="0" dirty="0" err="1">
                <a:solidFill>
                  <a:srgbClr val="444444"/>
                </a:solidFill>
                <a:effectLst/>
                <a:latin typeface="Times New Roman" panose="02020603050405020304" pitchFamily="18" charset="0"/>
                <a:cs typeface="Times New Roman" panose="02020603050405020304" pitchFamily="18" charset="0"/>
              </a:rPr>
              <a:t>organisation</a:t>
            </a:r>
            <a:r>
              <a:rPr lang="en-US" b="0" i="0" dirty="0">
                <a:solidFill>
                  <a:srgbClr val="444444"/>
                </a:solidFill>
                <a:effectLst/>
                <a:latin typeface="Times New Roman" panose="02020603050405020304" pitchFamily="18" charset="0"/>
                <a:cs typeface="Times New Roman" panose="02020603050405020304" pitchFamily="18" charset="0"/>
              </a:rPr>
              <a:t>. It will help them to increase their motivation and morale.</a:t>
            </a:r>
          </a:p>
          <a:p>
            <a:pPr marL="0" indent="0" algn="l">
              <a:buNone/>
            </a:pPr>
            <a:endParaRPr lang="en-US" b="0" i="0" dirty="0">
              <a:solidFill>
                <a:srgbClr val="444444"/>
              </a:solidFill>
              <a:effectLst/>
              <a:latin typeface="Times New Roman" panose="02020603050405020304" pitchFamily="18" charset="0"/>
              <a:cs typeface="Times New Roman" panose="02020603050405020304" pitchFamily="18" charset="0"/>
            </a:endParaRPr>
          </a:p>
          <a:p>
            <a:pPr algn="l"/>
            <a:r>
              <a:rPr lang="en-US" b="1" i="0" dirty="0">
                <a:solidFill>
                  <a:srgbClr val="444444"/>
                </a:solidFill>
                <a:effectLst/>
                <a:latin typeface="Times New Roman" panose="02020603050405020304" pitchFamily="18" charset="0"/>
                <a:cs typeface="Times New Roman" panose="02020603050405020304" pitchFamily="18" charset="0"/>
              </a:rPr>
              <a:t>14. Esprit de Corps</a:t>
            </a:r>
            <a:endParaRPr lang="en-US" b="0" i="0" dirty="0">
              <a:solidFill>
                <a:srgbClr val="444444"/>
              </a:solidFill>
              <a:effectLst/>
              <a:latin typeface="Times New Roman" panose="02020603050405020304" pitchFamily="18" charset="0"/>
              <a:cs typeface="Times New Roman" panose="02020603050405020304" pitchFamily="18" charset="0"/>
            </a:endParaRPr>
          </a:p>
          <a:p>
            <a:pPr algn="l"/>
            <a:r>
              <a:rPr lang="en-US" b="0" i="0" dirty="0">
                <a:solidFill>
                  <a:srgbClr val="444444"/>
                </a:solidFill>
                <a:effectLst/>
                <a:latin typeface="Times New Roman" panose="02020603050405020304" pitchFamily="18" charset="0"/>
                <a:cs typeface="Times New Roman" panose="02020603050405020304" pitchFamily="18" charset="0"/>
              </a:rPr>
              <a:t>It is the responsibility of the management to motivate their employees and be supportive of each other regularly. Developing trust and mutual understanding will lead to a positive outcome and work environment.</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84095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1580F-7351-760C-904E-744F4DBB9F7B}"/>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Human Relation Theory: Elton Mayo</a:t>
            </a:r>
          </a:p>
        </p:txBody>
      </p:sp>
      <p:sp>
        <p:nvSpPr>
          <p:cNvPr id="3" name="Content Placeholder 2">
            <a:extLst>
              <a:ext uri="{FF2B5EF4-FFF2-40B4-BE49-F238E27FC236}">
                <a16:creationId xmlns:a16="http://schemas.microsoft.com/office/drawing/2014/main" id="{D88F565F-06FF-F03D-5930-15B224C9A88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Human Relation Theory came into existence in 1930s as a reaction to classical approach to organizational analysis. The classical thinkers like Taylor, Fayol, Gulick, Urwick and Weber stressed the formal structure of the organization and ignored the role of Human elements in an organization. On the other words they did not emphasized the sociological and psychological aspect of individual behaviour in an organization. It is this failure which gave rise to the Human Relation approach. This theory also known as  “Humanistic Theory”, “Socio-Economic Theory”, and “Neo- Classical Theory”.</a:t>
            </a:r>
          </a:p>
          <a:p>
            <a:pPr marL="0" indent="0">
              <a:buNone/>
            </a:pPr>
            <a:r>
              <a:rPr lang="en-US"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0965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EC6407-64EF-E634-219B-6D037349823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Elton Mayo the American Sociologist is regarded as the father of Human Relation Theory. The other writers who contributed to the growth of Human Relation Theory included F. J. Roethlisberger, William J Dickson, W. Lloyd, E. Warner and L. J. Henderson.</a:t>
            </a:r>
          </a:p>
          <a:p>
            <a:r>
              <a:rPr lang="en-US" dirty="0">
                <a:latin typeface="Times New Roman" panose="02020603050405020304" pitchFamily="18" charset="0"/>
                <a:cs typeface="Times New Roman" panose="02020603050405020304" pitchFamily="18" charset="0"/>
              </a:rPr>
              <a:t>Human Relation theory did not reject classical theory completely but it made some modification in classical theory.</a:t>
            </a:r>
          </a:p>
          <a:p>
            <a:r>
              <a:rPr lang="en-US" dirty="0">
                <a:latin typeface="Times New Roman" panose="02020603050405020304" pitchFamily="18" charset="0"/>
                <a:cs typeface="Times New Roman" panose="02020603050405020304" pitchFamily="18" charset="0"/>
              </a:rPr>
              <a:t>The single greatest influence which  made the classical pr mechanistic theory of all into disfavor come “the Hawthorn experiments” which were carried out in the U.S.A. in the late 1920s and early 1930s.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01562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35E9D-6A8C-8EBB-4C64-5B85839FE45C}"/>
              </a:ext>
            </a:extLst>
          </p:cNvPr>
          <p:cNvSpPr>
            <a:spLocks noGrp="1"/>
          </p:cNvSpPr>
          <p:nvPr>
            <p:ph type="title"/>
          </p:nvPr>
        </p:nvSpPr>
        <p:spPr/>
        <p:txBody>
          <a:bodyPr/>
          <a:lstStyle/>
          <a:p>
            <a:r>
              <a:rPr lang="en-US" b="1" i="1" u="sng" dirty="0">
                <a:latin typeface="Times New Roman" panose="02020603050405020304" pitchFamily="18" charset="0"/>
                <a:cs typeface="Times New Roman" panose="02020603050405020304" pitchFamily="18" charset="0"/>
              </a:rPr>
              <a:t>Hawthorne Experiments: 1924 -1932</a:t>
            </a:r>
            <a:endParaRPr lang="en-IN" b="1" i="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E3DD255-8D69-CCCF-0D84-DEA47BFA9849}"/>
              </a:ext>
            </a:extLst>
          </p:cNvPr>
          <p:cNvSpPr>
            <a:spLocks noGrp="1"/>
          </p:cNvSpPr>
          <p:nvPr>
            <p:ph idx="1"/>
          </p:nvPr>
        </p:nvSpPr>
        <p:spPr/>
        <p:txBody>
          <a:bodyPr>
            <a:normAutofit fontScale="85000" lnSpcReduction="10000"/>
          </a:bodyPr>
          <a:lstStyle/>
          <a:p>
            <a:pPr algn="just"/>
            <a:r>
              <a:rPr lang="en-US" dirty="0">
                <a:latin typeface="Times New Roman" panose="02020603050405020304" pitchFamily="18" charset="0"/>
                <a:cs typeface="Times New Roman" panose="02020603050405020304" pitchFamily="18" charset="0"/>
              </a:rPr>
              <a:t>Hawthorne experiments were carried out at the Western Electronic Company (Owned by the Bell Telephone Company) at Hawthorne (near Chicago) which was manufacturing telephone system bells and employing about 30,000 workers. Although the Company was considered as progressive  one, providing material benefits to workers but  its productivity was much below  expectation. Herer was great dissatisfaction among workers. In 1924  an investigation was conducted  by efficiency expert but it failed to reveal anything substantial. To investigate the problem of low productivity , the company asked for assistance  from the National Academy of Science. Under the leadership of Elton Mayo and  his colleagues of the Havard Business School were entrusted the work, they were discussed in “Management and the worker” by F. J .Roethlisberger and William Dickson, published in 1939.</a:t>
            </a:r>
          </a:p>
          <a:p>
            <a:pPr algn="just"/>
            <a:r>
              <a:rPr lang="en-US" dirty="0">
                <a:latin typeface="Times New Roman" panose="02020603050405020304" pitchFamily="18" charset="0"/>
                <a:cs typeface="Times New Roman" panose="02020603050405020304" pitchFamily="18" charset="0"/>
              </a:rPr>
              <a:t>The researchers set out to study the relationship between productivity and physical working conditions and conduct research in the following four phases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88460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7CADE-5182-D3E8-89E1-50940E804D69}"/>
              </a:ext>
            </a:extLst>
          </p:cNvPr>
          <p:cNvSpPr>
            <a:spLocks noGrp="1"/>
          </p:cNvSpPr>
          <p:nvPr>
            <p:ph type="title"/>
          </p:nvPr>
        </p:nvSpPr>
        <p:spPr/>
        <p:txBody>
          <a:bodyPr/>
          <a:lstStyle/>
          <a:p>
            <a:r>
              <a:rPr lang="en-US" b="1" i="1" u="sng" dirty="0">
                <a:latin typeface="Times New Roman" panose="02020603050405020304" pitchFamily="18" charset="0"/>
                <a:cs typeface="Times New Roman" panose="02020603050405020304" pitchFamily="18" charset="0"/>
              </a:rPr>
              <a:t>Four phases:</a:t>
            </a:r>
            <a:endParaRPr lang="en-IN" b="1" i="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363F23-FDA3-F6D3-0298-C7264440D9CC}"/>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great Illumination Experiment (1924 -1927)</a:t>
            </a:r>
          </a:p>
          <a:p>
            <a:r>
              <a:rPr lang="en-US" dirty="0">
                <a:latin typeface="Times New Roman" panose="02020603050405020304" pitchFamily="18" charset="0"/>
                <a:cs typeface="Times New Roman" panose="02020603050405020304" pitchFamily="18" charset="0"/>
              </a:rPr>
              <a:t>Relay Assembly Test Room Experiment (1927-1928)</a:t>
            </a:r>
          </a:p>
          <a:p>
            <a:r>
              <a:rPr lang="en-US" dirty="0">
                <a:latin typeface="Times New Roman" panose="02020603050405020304" pitchFamily="18" charset="0"/>
                <a:cs typeface="Times New Roman" panose="02020603050405020304" pitchFamily="18" charset="0"/>
              </a:rPr>
              <a:t>Human Attitudes and Sentiments Experiments (1928-1931)</a:t>
            </a:r>
          </a:p>
          <a:p>
            <a:r>
              <a:rPr lang="en-US" dirty="0">
                <a:latin typeface="Times New Roman" panose="02020603050405020304" pitchFamily="18" charset="0"/>
                <a:cs typeface="Times New Roman" panose="02020603050405020304" pitchFamily="18" charset="0"/>
              </a:rPr>
              <a:t>Bank Wiring Experiments (1931-1932)</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746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TotalTime>
  <Words>15177</Words>
  <Application>Microsoft Office PowerPoint</Application>
  <PresentationFormat>Widescreen</PresentationFormat>
  <Paragraphs>714</Paragraphs>
  <Slides>162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162</vt:i4>
      </vt:variant>
    </vt:vector>
  </HeadingPairs>
  <TitlesOfParts>
    <vt:vector size="169" baseType="lpstr">
      <vt:lpstr>Arial</vt:lpstr>
      <vt:lpstr>Calibri</vt:lpstr>
      <vt:lpstr>Calibri Light</vt:lpstr>
      <vt:lpstr>Google Sans</vt:lpstr>
      <vt:lpstr>Poppins</vt:lpstr>
      <vt:lpstr>Times New Roman</vt:lpstr>
      <vt:lpstr>Office Theme</vt:lpstr>
      <vt:lpstr>PUBLIC ADMINISTRATION (ALL UNITS ARE COMPILED) </vt:lpstr>
      <vt:lpstr>Meaning:</vt:lpstr>
      <vt:lpstr>PowerPoint Presentation</vt:lpstr>
      <vt:lpstr>PowerPoint Presentation</vt:lpstr>
      <vt:lpstr>PowerPoint Presentation</vt:lpstr>
      <vt:lpstr>PowerPoint Presentation</vt:lpstr>
      <vt:lpstr>PowerPoint Presentation</vt:lpstr>
      <vt:lpstr>Definitions of Administration:</vt:lpstr>
      <vt:lpstr>PowerPoint Presentation</vt:lpstr>
      <vt:lpstr>PowerPoint Presentation</vt:lpstr>
      <vt:lpstr>PowerPoint Presentation</vt:lpstr>
      <vt:lpstr>Definitions of Public Administration:</vt:lpstr>
      <vt:lpstr>PowerPoint Presentation</vt:lpstr>
      <vt:lpstr>PowerPoint Presentation</vt:lpstr>
      <vt:lpstr>PowerPoint Presentation</vt:lpstr>
      <vt:lpstr>PowerPoint Presentation</vt:lpstr>
      <vt:lpstr>Introduction:</vt:lpstr>
      <vt:lpstr>Meaning:</vt:lpstr>
      <vt:lpstr>Definitions:</vt:lpstr>
      <vt:lpstr>Definitions:</vt:lpstr>
      <vt:lpstr>Definitions:</vt:lpstr>
      <vt:lpstr>Scope Of Public Administration:</vt:lpstr>
      <vt:lpstr>Narrow perspective or POSDCORB perspective:</vt:lpstr>
      <vt:lpstr>Full form and Meaning:</vt:lpstr>
      <vt:lpstr>Broad perspective or subject - oriented perspective :</vt:lpstr>
      <vt:lpstr>Importance/Significance of Public Administration:</vt:lpstr>
      <vt:lpstr>1. It is the basis of Government</vt:lpstr>
      <vt:lpstr>2. It is the instrument of change in the society :</vt:lpstr>
      <vt:lpstr>3. It plays vital role in the life of the people:</vt:lpstr>
      <vt:lpstr>4. It is a stabilizing force in the society as it provides continuity:</vt:lpstr>
      <vt:lpstr>Evolution Of Public Administration:</vt:lpstr>
      <vt:lpstr>1. Phase I - 1887-1926 :</vt:lpstr>
      <vt:lpstr>Continue:</vt:lpstr>
      <vt:lpstr>Phase II - 1927-1937:</vt:lpstr>
      <vt:lpstr>3) Phase III - 1938-1947 :</vt:lpstr>
      <vt:lpstr>4. Phase IV - 1948 to 1970: </vt:lpstr>
      <vt:lpstr>5. Fifth Phase 1971 onwards:</vt:lpstr>
      <vt:lpstr>Scientific Management Theory Origin: </vt:lpstr>
      <vt:lpstr>Meaning:</vt:lpstr>
      <vt:lpstr>Principles of Scientific Management:</vt:lpstr>
      <vt:lpstr>Continue:</vt:lpstr>
      <vt:lpstr>Benefits of Scientific Management:</vt:lpstr>
      <vt:lpstr>Disadvantages:</vt:lpstr>
      <vt:lpstr>Conclusion:</vt:lpstr>
      <vt:lpstr>Ideal Type of Bureaucracy:</vt:lpstr>
      <vt:lpstr>Origin:</vt:lpstr>
      <vt:lpstr>Meaning and Definitions:</vt:lpstr>
      <vt:lpstr>Continue:</vt:lpstr>
      <vt:lpstr>Continue:</vt:lpstr>
      <vt:lpstr>Types of Bureaucracy:</vt:lpstr>
      <vt:lpstr>Max Weber and the concept of Bureaucracy:</vt:lpstr>
      <vt:lpstr>Continue:</vt:lpstr>
      <vt:lpstr>Exercising bureaucratic power:</vt:lpstr>
      <vt:lpstr>Ideal type of Bureaucracy by Max Weber:</vt:lpstr>
      <vt:lpstr>Characteristics:</vt:lpstr>
      <vt:lpstr>Criticisms:</vt:lpstr>
      <vt:lpstr>Conclusion:</vt:lpstr>
      <vt:lpstr>Administrative Management </vt:lpstr>
      <vt:lpstr>PowerPoint Presentation</vt:lpstr>
      <vt:lpstr>Luther Gulick:</vt:lpstr>
      <vt:lpstr>Gulick:</vt:lpstr>
      <vt:lpstr>Division of Work or specialization:</vt:lpstr>
      <vt:lpstr> Bases of departmental organisation </vt:lpstr>
      <vt:lpstr> Coordination through hierarchy: </vt:lpstr>
      <vt:lpstr> Deliberate Coordination </vt:lpstr>
      <vt:lpstr> Coordination through Committees </vt:lpstr>
      <vt:lpstr> Decentralization </vt:lpstr>
      <vt:lpstr> Delegation </vt:lpstr>
      <vt:lpstr> Unity of Command </vt:lpstr>
      <vt:lpstr> Span of Control: </vt:lpstr>
      <vt:lpstr> Line and Staff: </vt:lpstr>
      <vt:lpstr>Urwick:</vt:lpstr>
      <vt:lpstr>PowerPoint Presentation</vt:lpstr>
      <vt:lpstr> The principle of objectives  </vt:lpstr>
      <vt:lpstr> The principle of correspondence </vt:lpstr>
      <vt:lpstr> The principle of responsibility </vt:lpstr>
      <vt:lpstr> The scalar principle </vt:lpstr>
      <vt:lpstr> The principle of span of control </vt:lpstr>
      <vt:lpstr> The principle of specialization </vt:lpstr>
      <vt:lpstr> The principle of coordination </vt:lpstr>
      <vt:lpstr> The principle of definition </vt:lpstr>
      <vt:lpstr>Henry Fayol</vt:lpstr>
      <vt:lpstr>Fourteen Principles:</vt:lpstr>
      <vt:lpstr> 1. Division of Work </vt:lpstr>
      <vt:lpstr> 2. Authority and Responsibility </vt:lpstr>
      <vt:lpstr>3. Discipline </vt:lpstr>
      <vt:lpstr>4. Unity of Command </vt:lpstr>
      <vt:lpstr>5. Unity of Direction </vt:lpstr>
      <vt:lpstr>6. Subordination of Individual Interest </vt:lpstr>
      <vt:lpstr>7. Remuneration </vt:lpstr>
      <vt:lpstr>8. Centralization </vt:lpstr>
      <vt:lpstr>9. Scalar Chain </vt:lpstr>
      <vt:lpstr>10. Order </vt:lpstr>
      <vt:lpstr>11. Equity </vt:lpstr>
      <vt:lpstr>13. Initiative </vt:lpstr>
      <vt:lpstr>Human Relation Theory: Elton Mayo</vt:lpstr>
      <vt:lpstr>PowerPoint Presentation</vt:lpstr>
      <vt:lpstr>Hawthorne Experiments: 1924 -1932</vt:lpstr>
      <vt:lpstr>Four phases:</vt:lpstr>
      <vt:lpstr>The great Illumination Experiment (1924 -1927) </vt:lpstr>
      <vt:lpstr>Relay Assembly Test Room Experiment (1927-1928) </vt:lpstr>
      <vt:lpstr>Human Attitudes and Sentiments Experiments (1928-1931) </vt:lpstr>
      <vt:lpstr>Bank Wiring Experiments (1931-1932) </vt:lpstr>
      <vt:lpstr>Herbert Simon: Rational Decision Making  </vt:lpstr>
      <vt:lpstr>PowerPoint Presentation</vt:lpstr>
      <vt:lpstr> 1.The Intelligence Activities </vt:lpstr>
      <vt:lpstr> 2. The Design Activity </vt:lpstr>
      <vt:lpstr> 3. The Choice Activity </vt:lpstr>
      <vt:lpstr>Types of Decision - making:</vt:lpstr>
      <vt:lpstr> 1.Programmed Decision: </vt:lpstr>
      <vt:lpstr> 2. Unprogrammed Decision: </vt:lpstr>
      <vt:lpstr>Rationality:</vt:lpstr>
      <vt:lpstr>PowerPoint Presentation</vt:lpstr>
      <vt:lpstr>Factors for Successful use of “Bounded Rationality” -</vt:lpstr>
      <vt:lpstr>Administrative Man:</vt:lpstr>
      <vt:lpstr>Ecological Approach by F. W. Riggs</vt:lpstr>
      <vt:lpstr>Characteristics of Ecological Approach by F.W.Riggs:</vt:lpstr>
      <vt:lpstr>PowerPoint Presentation</vt:lpstr>
      <vt:lpstr>Types of Society by Riggs:</vt:lpstr>
      <vt:lpstr>PowerPoint Presentation</vt:lpstr>
      <vt:lpstr>SALA Model of F.W.Riggs:</vt:lpstr>
      <vt:lpstr>PowerPoint Presentation</vt:lpstr>
      <vt:lpstr>BAZAR CANTEEN MODEL:</vt:lpstr>
      <vt:lpstr>Innovation and Entrepreneurship by Peter Drucker  </vt:lpstr>
      <vt:lpstr>Definition:</vt:lpstr>
      <vt:lpstr>Conditions:</vt:lpstr>
      <vt:lpstr>Characteristics:</vt:lpstr>
      <vt:lpstr>Entrepreneurship:</vt:lpstr>
      <vt:lpstr>Definition:</vt:lpstr>
      <vt:lpstr>Characteristics:</vt:lpstr>
      <vt:lpstr>Resources:</vt:lpstr>
      <vt:lpstr>Public Policy Origin:</vt:lpstr>
      <vt:lpstr>Meaning and Definitions:</vt:lpstr>
      <vt:lpstr>Characteristics:</vt:lpstr>
      <vt:lpstr>Approaches:</vt:lpstr>
      <vt:lpstr>Stages:</vt:lpstr>
      <vt:lpstr>NPA:</vt:lpstr>
      <vt:lpstr>Origin and Cause:</vt:lpstr>
      <vt:lpstr>Meaning:</vt:lpstr>
      <vt:lpstr>Stages of Evolution:</vt:lpstr>
      <vt:lpstr>Goals of NPA:</vt:lpstr>
      <vt:lpstr>NPM:</vt:lpstr>
      <vt:lpstr>Meaning:</vt:lpstr>
      <vt:lpstr>Definition:</vt:lpstr>
      <vt:lpstr>Themes of NPM:</vt:lpstr>
      <vt:lpstr>Theoretical Base:</vt:lpstr>
      <vt:lpstr>Anti - Goals:</vt:lpstr>
      <vt:lpstr>New Public Service Approach in Public Administration</vt:lpstr>
      <vt:lpstr>Characteristics:</vt:lpstr>
      <vt:lpstr>Significance:</vt:lpstr>
      <vt:lpstr>GOOD GOVERNANCE:</vt:lpstr>
      <vt:lpstr>Characteristics of Good Governance:</vt:lpstr>
      <vt:lpstr>PowerPoint Presentation</vt:lpstr>
      <vt:lpstr>PowerPoint Presentation</vt:lpstr>
      <vt:lpstr>Relevance of Governance:</vt:lpstr>
      <vt:lpstr>Feminist Perspective in Governance</vt:lpstr>
      <vt:lpstr>Approaches:</vt:lpstr>
      <vt:lpstr>Views:</vt:lpstr>
      <vt:lpstr>Feminism in Governance:</vt:lpstr>
      <vt:lpstr> 1.Liberal Feminism: </vt:lpstr>
      <vt:lpstr> 2.Socialist/ Marxist Feminism: </vt:lpstr>
      <vt:lpstr> 3.Radical Feminism: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ADMINISTRATION ALL</dc:title>
  <dc:creator>Subhalaxmi Singh</dc:creator>
  <cp:lastModifiedBy>Subhalaxmi Singh</cp:lastModifiedBy>
  <cp:revision>4</cp:revision>
  <dcterms:created xsi:type="dcterms:W3CDTF">2024-01-14T12:27:30Z</dcterms:created>
  <dcterms:modified xsi:type="dcterms:W3CDTF">2024-08-21T07:07:44Z</dcterms:modified>
</cp:coreProperties>
</file>